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Default Extension="wav" ContentType="audio/wav"/>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71"/>
  </p:notesMasterIdLst>
  <p:sldIdLst>
    <p:sldId id="256" r:id="rId2"/>
    <p:sldId id="539" r:id="rId3"/>
    <p:sldId id="504" r:id="rId4"/>
    <p:sldId id="503" r:id="rId5"/>
    <p:sldId id="505" r:id="rId6"/>
    <p:sldId id="506" r:id="rId7"/>
    <p:sldId id="546" r:id="rId8"/>
    <p:sldId id="518" r:id="rId9"/>
    <p:sldId id="520" r:id="rId10"/>
    <p:sldId id="521" r:id="rId11"/>
    <p:sldId id="523" r:id="rId12"/>
    <p:sldId id="497" r:id="rId13"/>
    <p:sldId id="515" r:id="rId14"/>
    <p:sldId id="516" r:id="rId15"/>
    <p:sldId id="498" r:id="rId16"/>
    <p:sldId id="510" r:id="rId17"/>
    <p:sldId id="512" r:id="rId18"/>
    <p:sldId id="553" r:id="rId19"/>
    <p:sldId id="499" r:id="rId20"/>
    <p:sldId id="509" r:id="rId21"/>
    <p:sldId id="363" r:id="rId22"/>
    <p:sldId id="547" r:id="rId23"/>
    <p:sldId id="548" r:id="rId24"/>
    <p:sldId id="549" r:id="rId25"/>
    <p:sldId id="365" r:id="rId26"/>
    <p:sldId id="573" r:id="rId27"/>
    <p:sldId id="366" r:id="rId28"/>
    <p:sldId id="574" r:id="rId29"/>
    <p:sldId id="550" r:id="rId30"/>
    <p:sldId id="460" r:id="rId31"/>
    <p:sldId id="367" r:id="rId32"/>
    <p:sldId id="575" r:id="rId33"/>
    <p:sldId id="576" r:id="rId34"/>
    <p:sldId id="551" r:id="rId35"/>
    <p:sldId id="552" r:id="rId36"/>
    <p:sldId id="456" r:id="rId37"/>
    <p:sldId id="571" r:id="rId38"/>
    <p:sldId id="373" r:id="rId39"/>
    <p:sldId id="374" r:id="rId40"/>
    <p:sldId id="375" r:id="rId41"/>
    <p:sldId id="376" r:id="rId42"/>
    <p:sldId id="389" r:id="rId43"/>
    <p:sldId id="377" r:id="rId44"/>
    <p:sldId id="378" r:id="rId45"/>
    <p:sldId id="379" r:id="rId46"/>
    <p:sldId id="380" r:id="rId47"/>
    <p:sldId id="381" r:id="rId48"/>
    <p:sldId id="382" r:id="rId49"/>
    <p:sldId id="383" r:id="rId50"/>
    <p:sldId id="385" r:id="rId51"/>
    <p:sldId id="386" r:id="rId52"/>
    <p:sldId id="555" r:id="rId53"/>
    <p:sldId id="556" r:id="rId54"/>
    <p:sldId id="557" r:id="rId55"/>
    <p:sldId id="558" r:id="rId56"/>
    <p:sldId id="559" r:id="rId57"/>
    <p:sldId id="560" r:id="rId58"/>
    <p:sldId id="561" r:id="rId59"/>
    <p:sldId id="562" r:id="rId60"/>
    <p:sldId id="563" r:id="rId61"/>
    <p:sldId id="564" r:id="rId62"/>
    <p:sldId id="565" r:id="rId63"/>
    <p:sldId id="445" r:id="rId64"/>
    <p:sldId id="387" r:id="rId65"/>
    <p:sldId id="572" r:id="rId66"/>
    <p:sldId id="388" r:id="rId67"/>
    <p:sldId id="449" r:id="rId68"/>
    <p:sldId id="522" r:id="rId69"/>
    <p:sldId id="542" r:id="rId7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00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0" autoAdjust="0"/>
    <p:restoredTop sz="73945" autoAdjust="0"/>
  </p:normalViewPr>
  <p:slideViewPr>
    <p:cSldViewPr snapToObjects="1">
      <p:cViewPr>
        <p:scale>
          <a:sx n="100" d="100"/>
          <a:sy n="100" d="100"/>
        </p:scale>
        <p:origin x="-1554" y="78"/>
      </p:cViewPr>
      <p:guideLst>
        <p:guide orient="horz" pos="2160"/>
        <p:guide pos="2880"/>
      </p:guideLst>
    </p:cSldViewPr>
  </p:slideViewPr>
  <p:outlineViewPr>
    <p:cViewPr>
      <p:scale>
        <a:sx n="33" d="100"/>
        <a:sy n="33" d="100"/>
      </p:scale>
      <p:origin x="0" y="873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5" Type="http://schemas.openxmlformats.org/officeDocument/2006/relationships/image" Target="../media/image14.wmf"/><Relationship Id="rId4"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0.wmf"/><Relationship Id="rId5" Type="http://schemas.openxmlformats.org/officeDocument/2006/relationships/image" Target="../media/image19.wmf"/><Relationship Id="rId4"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5" Type="http://schemas.openxmlformats.org/officeDocument/2006/relationships/image" Target="../media/image14.wmf"/><Relationship Id="rId4"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0.wmf"/><Relationship Id="rId5" Type="http://schemas.openxmlformats.org/officeDocument/2006/relationships/image" Target="../media/image19.wmf"/><Relationship Id="rId4"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481013"/>
          </a:xfrm>
          <a:prstGeom prst="rect">
            <a:avLst/>
          </a:prstGeom>
        </p:spPr>
        <p:txBody>
          <a:bodyPr vert="horz" lIns="95195" tIns="47598" rIns="95195" bIns="47598"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143375" y="1"/>
            <a:ext cx="3170238" cy="481013"/>
          </a:xfrm>
          <a:prstGeom prst="rect">
            <a:avLst/>
          </a:prstGeom>
        </p:spPr>
        <p:txBody>
          <a:bodyPr vert="horz" lIns="95195" tIns="47598" rIns="95195" bIns="47598" rtlCol="0"/>
          <a:lstStyle>
            <a:lvl1pPr algn="r" fontAlgn="auto">
              <a:spcBef>
                <a:spcPts val="0"/>
              </a:spcBef>
              <a:spcAft>
                <a:spcPts val="0"/>
              </a:spcAft>
              <a:defRPr sz="1200">
                <a:latin typeface="+mn-lt"/>
                <a:cs typeface="+mn-cs"/>
              </a:defRPr>
            </a:lvl1pPr>
          </a:lstStyle>
          <a:p>
            <a:pPr>
              <a:defRPr/>
            </a:pPr>
            <a:fld id="{91F92E22-6FD3-4300-9BDA-57A12C2E01E4}" type="datetimeFigureOut">
              <a:rPr lang="en-US"/>
              <a:pPr>
                <a:defRPr/>
              </a:pPr>
              <a:t>9/8/2013</a:t>
            </a:fld>
            <a:endParaRPr lang="en-US"/>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5195" tIns="47598" rIns="95195" bIns="47598" rtlCol="0" anchor="ctr"/>
          <a:lstStyle/>
          <a:p>
            <a:pPr lvl="0"/>
            <a:endParaRPr lang="en-US" noProof="0"/>
          </a:p>
        </p:txBody>
      </p:sp>
      <p:sp>
        <p:nvSpPr>
          <p:cNvPr id="5" name="Notes Placeholder 4"/>
          <p:cNvSpPr>
            <a:spLocks noGrp="1"/>
          </p:cNvSpPr>
          <p:nvPr>
            <p:ph type="body" sz="quarter" idx="3"/>
          </p:nvPr>
        </p:nvSpPr>
        <p:spPr>
          <a:xfrm>
            <a:off x="731839" y="4560889"/>
            <a:ext cx="5851525" cy="4321175"/>
          </a:xfrm>
          <a:prstGeom prst="rect">
            <a:avLst/>
          </a:prstGeom>
        </p:spPr>
        <p:txBody>
          <a:bodyPr vert="horz" lIns="95195" tIns="47598" rIns="95195" bIns="4759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8601"/>
            <a:ext cx="3170238" cy="481013"/>
          </a:xfrm>
          <a:prstGeom prst="rect">
            <a:avLst/>
          </a:prstGeom>
        </p:spPr>
        <p:txBody>
          <a:bodyPr vert="horz" lIns="95195" tIns="47598" rIns="95195" bIns="47598"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3375" y="9118601"/>
            <a:ext cx="3170238" cy="481013"/>
          </a:xfrm>
          <a:prstGeom prst="rect">
            <a:avLst/>
          </a:prstGeom>
        </p:spPr>
        <p:txBody>
          <a:bodyPr vert="horz" lIns="95195" tIns="47598" rIns="95195" bIns="47598" rtlCol="0" anchor="b"/>
          <a:lstStyle>
            <a:lvl1pPr algn="r" fontAlgn="auto">
              <a:spcBef>
                <a:spcPts val="0"/>
              </a:spcBef>
              <a:spcAft>
                <a:spcPts val="0"/>
              </a:spcAft>
              <a:defRPr sz="1200">
                <a:latin typeface="+mn-lt"/>
                <a:cs typeface="+mn-cs"/>
              </a:defRPr>
            </a:lvl1pPr>
          </a:lstStyle>
          <a:p>
            <a:pPr>
              <a:defRPr/>
            </a:pPr>
            <a:fld id="{4E8A59D7-4D0C-40C4-B9BA-B493024C845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This talk describes</a:t>
            </a:r>
            <a:r>
              <a:rPr lang="en-US" baseline="0" dirty="0" smtClean="0"/>
              <a:t> </a:t>
            </a:r>
            <a:r>
              <a:rPr lang="en-US" b="1" dirty="0" smtClean="0"/>
              <a:t>DSLGen</a:t>
            </a:r>
            <a:r>
              <a:rPr lang="en-US" b="1" baseline="30000" dirty="0" smtClean="0"/>
              <a:t>TM</a:t>
            </a:r>
            <a:r>
              <a:rPr lang="en-US" baseline="30000" dirty="0" smtClean="0"/>
              <a:t>  </a:t>
            </a:r>
            <a:r>
              <a:rPr lang="en-US" dirty="0" smtClean="0"/>
              <a:t>and its technology for translation of Domain Specific Languages (DSLs) into efficient code that exploits the high capability features (e.g., parallelism) of an arbitrary target execution machine. In principle, DSLGen™ can be applied to a computation in any problem domain and high</a:t>
            </a:r>
            <a:r>
              <a:rPr lang="en-US" baseline="0" dirty="0" smtClean="0"/>
              <a:t> capability code can be generated for any target machine.</a:t>
            </a:r>
            <a:r>
              <a:rPr lang="en-US" dirty="0" smtClean="0"/>
              <a:t> The examples focus on computations in the Digital Signal Processing</a:t>
            </a:r>
            <a:r>
              <a:rPr lang="en-US" baseline="0" dirty="0" smtClean="0"/>
              <a:t> (DSP) problem domain and illustrate generation of code for three different execution platforms (Von Neumann, multicore and vector).</a:t>
            </a:r>
            <a:endParaRPr lang="en-US" dirty="0" smtClean="0"/>
          </a:p>
          <a:p>
            <a:endParaRPr lang="en-US" dirty="0" smtClean="0"/>
          </a:p>
          <a:p>
            <a:r>
              <a:rPr lang="en-US" dirty="0" smtClean="0"/>
              <a:t>The key idea underlying this technology </a:t>
            </a:r>
            <a:r>
              <a:rPr lang="en-US" baseline="0" dirty="0" smtClean="0"/>
              <a:t>is </a:t>
            </a:r>
            <a:r>
              <a:rPr lang="en-US" dirty="0" smtClean="0"/>
              <a:t>a </a:t>
            </a:r>
            <a:r>
              <a:rPr lang="en-US" b="1" dirty="0" smtClean="0"/>
              <a:t>fundamental representational change </a:t>
            </a:r>
            <a:r>
              <a:rPr lang="en-US" dirty="0" smtClean="0"/>
              <a:t>that completely differentiates it from previous work (i.e., from MDE, Refactoring, Aspect Oriented Programming, other synthesis work, etc.). That change rejects Programming Language (PL) Abstractions in the computational specification and even in the generator's early design process. In the initial specification of the computation and the initial representation of the generator's design of the implementation, there are no classes, methods, functions, scopes, or other abstractions that fall into the</a:t>
            </a:r>
            <a:r>
              <a:rPr lang="en-US" b="1" i="1" dirty="0" smtClean="0"/>
              <a:t> Programming Language Domain (PFD)</a:t>
            </a:r>
            <a:r>
              <a:rPr lang="en-US" dirty="0" smtClean="0"/>
              <a:t>. Instead, the generator begins in the </a:t>
            </a:r>
            <a:r>
              <a:rPr lang="en-US" b="1" i="1" dirty="0" smtClean="0"/>
              <a:t>problem domain</a:t>
            </a:r>
            <a:r>
              <a:rPr lang="en-US" i="1" dirty="0" smtClean="0"/>
              <a:t> by</a:t>
            </a:r>
            <a:r>
              <a:rPr lang="en-US" dirty="0" smtClean="0"/>
              <a:t> using a </a:t>
            </a:r>
            <a:r>
              <a:rPr lang="en-US" b="1" i="1" dirty="0" smtClean="0"/>
              <a:t>fundamentally new abstraction</a:t>
            </a:r>
            <a:r>
              <a:rPr lang="en-US" dirty="0" smtClean="0"/>
              <a:t> -- an </a:t>
            </a:r>
            <a:r>
              <a:rPr lang="en-US" b="1" i="1" dirty="0" smtClean="0"/>
              <a:t>Associative Programming Constraint (APC)</a:t>
            </a:r>
            <a:r>
              <a:rPr lang="en-US" dirty="0" smtClean="0"/>
              <a:t>. APCs factor out or isolate singular (possibly global) design features and thereby </a:t>
            </a:r>
            <a:r>
              <a:rPr lang="en-US" i="1" dirty="0" smtClean="0"/>
              <a:t>partially</a:t>
            </a:r>
            <a:r>
              <a:rPr lang="en-US" dirty="0" smtClean="0"/>
              <a:t> and </a:t>
            </a:r>
            <a:r>
              <a:rPr lang="en-US" i="1" dirty="0" smtClean="0"/>
              <a:t>provisionally</a:t>
            </a:r>
            <a:r>
              <a:rPr lang="en-US" dirty="0" smtClean="0"/>
              <a:t> specify each singular design feature in the eventual generated program. Only when a set of interrelated APCs are combined to form a Logical Architecture (LA) do they fully define how to map a domain specific expression of the computation into a generated program expressed in the PL domain (e.g., expressed in the C language). In the course of that overall generation process, the LA is evolved and reorganized by addition of so-called </a:t>
            </a:r>
            <a:r>
              <a:rPr lang="en-US" b="1" i="1" dirty="0" smtClean="0"/>
              <a:t>synthetic APCs</a:t>
            </a:r>
            <a:r>
              <a:rPr lang="en-US" b="1" dirty="0" smtClean="0"/>
              <a:t> </a:t>
            </a:r>
            <a:r>
              <a:rPr lang="en-US" dirty="0" smtClean="0"/>
              <a:t>that introduce </a:t>
            </a:r>
            <a:r>
              <a:rPr lang="en-US" u="sng" dirty="0" smtClean="0"/>
              <a:t>elective design features</a:t>
            </a:r>
            <a:r>
              <a:rPr lang="en-US" u="none" dirty="0" smtClean="0"/>
              <a:t> </a:t>
            </a:r>
            <a:r>
              <a:rPr lang="en-US" dirty="0" smtClean="0"/>
              <a:t>(e.g., multicore parallelism and/or instruction level parallelism) into the final program. The mapping of the LA to final code additionally exploits</a:t>
            </a:r>
            <a:r>
              <a:rPr lang="en-US" b="1" i="1" dirty="0" smtClean="0"/>
              <a:t> design frameworks</a:t>
            </a:r>
            <a:r>
              <a:rPr lang="en-US" i="0" dirty="0" smtClean="0"/>
              <a:t> (a formalization of the "gang of four's" design patterns) to provide </a:t>
            </a:r>
            <a:r>
              <a:rPr lang="en-US" b="1" i="0" dirty="0" smtClean="0"/>
              <a:t>global</a:t>
            </a:r>
            <a:r>
              <a:rPr lang="en-US" i="0" dirty="0" smtClean="0"/>
              <a:t> </a:t>
            </a:r>
            <a:r>
              <a:rPr lang="en-US" b="1" i="0" dirty="0" smtClean="0"/>
              <a:t>architectural frameworks</a:t>
            </a:r>
            <a:r>
              <a:rPr lang="en-US" i="0" dirty="0" smtClean="0"/>
              <a:t> to house cloned and specialized elements of the computation specification (e.g., frameworks might include interrelated thread routine skeletons and global synchronization patterns) and </a:t>
            </a:r>
            <a:r>
              <a:rPr lang="en-US" b="1" i="0" dirty="0" smtClean="0"/>
              <a:t>low level coding </a:t>
            </a:r>
            <a:r>
              <a:rPr lang="en-US" b="1" i="0" dirty="0" err="1" smtClean="0"/>
              <a:t>cliches</a:t>
            </a:r>
            <a:r>
              <a:rPr lang="en-US" i="0" dirty="0" smtClean="0"/>
              <a:t> (e.g., portions of those  frameworks might include thread </a:t>
            </a:r>
            <a:r>
              <a:rPr lang="en-US" i="0" dirty="0" err="1" smtClean="0"/>
              <a:t>cliches</a:t>
            </a:r>
            <a:r>
              <a:rPr lang="en-US" i="0" dirty="0" smtClean="0"/>
              <a:t> and individual synchronization steps)</a:t>
            </a:r>
            <a:r>
              <a:rPr lang="en-US" b="1" i="1" dirty="0" smtClean="0"/>
              <a:t>. </a:t>
            </a:r>
          </a:p>
          <a:p>
            <a:r>
              <a:rPr lang="en-US" b="1" i="1" dirty="0" smtClean="0"/>
              <a:t> </a:t>
            </a:r>
            <a:endParaRPr lang="en-US" dirty="0" smtClean="0"/>
          </a:p>
          <a:p>
            <a:r>
              <a:rPr lang="en-US" dirty="0" smtClean="0"/>
              <a:t>This talk provides a glimpse of what an APC is, how it is used, what a tools-eye view of the LA internal structures look like (i.e., what a domain engineer extending DSLGen</a:t>
            </a:r>
            <a:r>
              <a:rPr lang="en-US" baseline="30000" dirty="0" smtClean="0"/>
              <a:t>TM</a:t>
            </a:r>
            <a:r>
              <a:rPr lang="en-US" dirty="0" smtClean="0"/>
              <a:t> might see) and what the code generated by DSLGen</a:t>
            </a:r>
            <a:r>
              <a:rPr lang="en-US" baseline="30000" dirty="0" smtClean="0"/>
              <a:t>TM</a:t>
            </a:r>
            <a:r>
              <a:rPr lang="en-US" dirty="0" smtClean="0"/>
              <a:t> looks like.</a:t>
            </a:r>
          </a:p>
          <a:p>
            <a:endParaRPr lang="en-US" dirty="0" smtClean="0"/>
          </a:p>
          <a:p>
            <a:r>
              <a:rPr lang="en-US" dirty="0" smtClean="0"/>
              <a:t>Additionally, this fundamental representational change leads to a </a:t>
            </a:r>
            <a:r>
              <a:rPr lang="en-US" b="1" dirty="0" smtClean="0"/>
              <a:t>fundamental operational change</a:t>
            </a:r>
            <a:r>
              <a:rPr lang="en-US" dirty="0" smtClean="0"/>
              <a:t>. </a:t>
            </a:r>
            <a:r>
              <a:rPr lang="en-US" b="1" i="0" dirty="0" smtClean="0"/>
              <a:t>Reprogramming is never required </a:t>
            </a:r>
            <a:r>
              <a:rPr lang="en-US" dirty="0" smtClean="0"/>
              <a:t>to take advantage of new execution platform architectures and their specialized facilities. Only DSLGen</a:t>
            </a:r>
            <a:r>
              <a:rPr lang="en-US" baseline="30000" dirty="0" smtClean="0"/>
              <a:t>TM</a:t>
            </a:r>
            <a:r>
              <a:rPr lang="en-US" dirty="0" smtClean="0"/>
              <a:t> needs a one time update with a new generator backend that tailors the generation process to the new execution platform.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(Note:</a:t>
            </a:r>
            <a:r>
              <a:rPr lang="en-US" baseline="0" dirty="0" smtClean="0"/>
              <a:t> </a:t>
            </a:r>
            <a:r>
              <a:rPr lang="en-US" dirty="0" smtClean="0"/>
              <a:t>The kernel of this</a:t>
            </a:r>
            <a:r>
              <a:rPr lang="en-US" baseline="0" dirty="0" smtClean="0"/>
              <a:t> material is based on an invited paper (http://www.softwaregenerators.com/Papers/WorkshopPaper.pdf) and talk given at</a:t>
            </a:r>
            <a:r>
              <a:rPr lang="en-US" dirty="0" smtClean="0"/>
              <a:t> the </a:t>
            </a:r>
            <a:r>
              <a:rPr lang="en-US" u="sng" dirty="0" err="1" smtClean="0"/>
              <a:t>DReMeR</a:t>
            </a:r>
            <a:r>
              <a:rPr lang="en-US" u="sng" dirty="0" smtClean="0"/>
              <a:t> ‘13 workshop </a:t>
            </a:r>
            <a:r>
              <a:rPr lang="en-US" dirty="0" smtClean="0"/>
              <a:t>( http://www.nvc.cs.vt.edu/ICSRworkshop-DReMeR-13/technical-program.html ) held in conjunction with </a:t>
            </a:r>
            <a:r>
              <a:rPr lang="en-US" u="sng" dirty="0" smtClean="0"/>
              <a:t>13</a:t>
            </a:r>
            <a:r>
              <a:rPr lang="en-US" u="sng" baseline="30000" dirty="0" smtClean="0"/>
              <a:t>th</a:t>
            </a:r>
            <a:r>
              <a:rPr lang="en-US" u="sng" dirty="0" smtClean="0"/>
              <a:t> International Conference</a:t>
            </a:r>
            <a:r>
              <a:rPr lang="en-US" u="sng" baseline="0" dirty="0" smtClean="0"/>
              <a:t> of Software Reuse</a:t>
            </a:r>
            <a:r>
              <a:rPr lang="en-US" baseline="0" dirty="0" smtClean="0"/>
              <a:t> </a:t>
            </a:r>
            <a:r>
              <a:rPr lang="en-US" dirty="0" smtClean="0"/>
              <a:t>(http://softeng.polito.it/ICSR13/index.html). Portions of this material were also used to give a Tools Demo at the main conference. Overall,</a:t>
            </a:r>
            <a:r>
              <a:rPr lang="en-US" baseline="0" dirty="0" smtClean="0"/>
              <a:t> this material</a:t>
            </a:r>
            <a:r>
              <a:rPr lang="en-US" dirty="0" smtClean="0"/>
              <a:t> provides a sneak peek at the forthcoming DSLGen™ generator system and its technology. This version of the material has been extended with additional slides, connecting</a:t>
            </a:r>
            <a:r>
              <a:rPr lang="en-US" baseline="0" dirty="0" smtClean="0"/>
              <a:t> links </a:t>
            </a:r>
            <a:r>
              <a:rPr lang="en-US" dirty="0" smtClean="0"/>
              <a:t>and speaker notes to allow a standalone understanding of the materials without the need to actually hear the live presentation</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given</a:t>
            </a:r>
            <a:r>
              <a:rPr lang="en-US" baseline="0" dirty="0" smtClean="0"/>
              <a:t> those definitions let’s see how these computations are expressed in implementations for different execution architectures. The important point is that we are now taking into consideration the structure of the execution architecture and exploiting what performance opportunities that it may provide. The next set of slides should provide insight into what the generator is up against in its goal of generating code customized to highly varied execution platforms. They also will provide concrete examples to motivate the generation steps that will be described as we illustrate how DSLGen™ operates.</a:t>
            </a:r>
          </a:p>
          <a:p>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a Von Neumann machine, the generation</a:t>
            </a:r>
            <a:r>
              <a:rPr lang="en-US" baseline="0" dirty="0" smtClean="0"/>
              <a:t> is pretty much a matter in inlining domain operator and operand code definitions. Let’s look more closely at the design features of the simple Von Neumann implementation code…</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4287">
              <a:defRPr/>
            </a:pPr>
            <a:r>
              <a:rPr lang="en-US" baseline="0" dirty="0" smtClean="0"/>
              <a:t>The only </a:t>
            </a:r>
            <a:r>
              <a:rPr lang="en-US" u="sng" baseline="0" dirty="0" smtClean="0"/>
              <a:t>elective design feature </a:t>
            </a:r>
            <a:r>
              <a:rPr lang="en-US" baseline="0" dirty="0" smtClean="0"/>
              <a:t>introduced for this example is the restructuring of the computation such that it is “partitioned” into its natural case computational structure, i.e., the edge pixels are computed separately from the center pixels. Partitioning in this simple example is not of much performance value but it provides an opportunity to introduce the concept of partitioning to the audience within a simple context. In other examples, partitioning may be used in conjunction with other design features and patterns (e.g., thread based parallelism) to great performance advantage. In short, a partitioning separates a computation into separate pieces that are computed by different formulations of program code.</a:t>
            </a:r>
          </a:p>
          <a:p>
            <a:pPr defTabSz="914287">
              <a:defRPr/>
            </a:pPr>
            <a:endParaRPr lang="en-US" baseline="0" dirty="0" smtClean="0"/>
          </a:p>
          <a:p>
            <a:pPr defTabSz="914287">
              <a:defRPr/>
            </a:pPr>
            <a:r>
              <a:rPr lang="en-US" baseline="0" dirty="0" smtClean="0"/>
              <a:t>The “design feature” of note for edge pixel processing is that the generic 2 dimensional loops for processing a general pixel have degenerated to one dimensional loops and the pixel value computation (RHS of the assignment) has degenerated to a constant. As we will see in the tools demo (a later talk), this simplification will arise via an interaction between:</a:t>
            </a:r>
          </a:p>
          <a:p>
            <a:pPr defTabSz="914287">
              <a:buFont typeface="Arial" pitchFamily="34" charset="0"/>
              <a:buChar char="•"/>
              <a:defRPr/>
            </a:pPr>
            <a:r>
              <a:rPr lang="en-US" u="sng" baseline="0" dirty="0" smtClean="0"/>
              <a:t> partitioning conditions </a:t>
            </a:r>
            <a:r>
              <a:rPr lang="en-US" baseline="0" dirty="0" smtClean="0"/>
              <a:t>(e.g., (== Idx14 0) where Idx14  is one of the indexes), </a:t>
            </a:r>
          </a:p>
          <a:p>
            <a:pPr defTabSz="914287">
              <a:buFont typeface="Arial" pitchFamily="34" charset="0"/>
              <a:buChar char="•"/>
              <a:defRPr/>
            </a:pPr>
            <a:r>
              <a:rPr lang="en-US" baseline="0" dirty="0" smtClean="0"/>
              <a:t> pixel </a:t>
            </a:r>
            <a:r>
              <a:rPr lang="en-US" u="sng" baseline="0" dirty="0" smtClean="0"/>
              <a:t>computations specialized to a partitioning condition</a:t>
            </a:r>
            <a:r>
              <a:rPr lang="en-US" u="none" baseline="0" dirty="0" smtClean="0"/>
              <a:t> (</a:t>
            </a:r>
            <a:r>
              <a:rPr lang="en-US" u="none" baseline="0" dirty="0" err="1" smtClean="0"/>
              <a:t>e.g</a:t>
            </a:r>
            <a:r>
              <a:rPr lang="en-US" u="none" baseline="0" dirty="0" smtClean="0"/>
              <a:t>,. A neighborhood weight is 0 for an edge pixel), </a:t>
            </a:r>
          </a:p>
          <a:p>
            <a:pPr defTabSz="914287">
              <a:buFont typeface="Arial" pitchFamily="34" charset="0"/>
              <a:buChar char="•"/>
              <a:defRPr/>
            </a:pPr>
            <a:r>
              <a:rPr lang="en-US" u="none" baseline="0" dirty="0" smtClean="0"/>
              <a:t> the </a:t>
            </a:r>
            <a:r>
              <a:rPr lang="en-US" u="sng" baseline="0" dirty="0" smtClean="0"/>
              <a:t>inlining of domain specific component definitions</a:t>
            </a:r>
            <a:r>
              <a:rPr lang="en-US" u="none" baseline="0" dirty="0" smtClean="0"/>
              <a:t>, which is performed by the generator during a late phase, and </a:t>
            </a:r>
          </a:p>
          <a:p>
            <a:pPr defTabSz="914287">
              <a:buFont typeface="Arial" pitchFamily="34" charset="0"/>
              <a:buChar char="•"/>
              <a:defRPr/>
            </a:pPr>
            <a:r>
              <a:rPr lang="en-US" u="none" baseline="0" dirty="0" smtClean="0"/>
              <a:t> the </a:t>
            </a:r>
            <a:r>
              <a:rPr lang="en-US" u="sng" baseline="0" dirty="0" smtClean="0"/>
              <a:t>partial evaluation</a:t>
            </a:r>
            <a:r>
              <a:rPr lang="en-US" u="none" baseline="0" dirty="0" smtClean="0"/>
              <a:t> system, which will performs simplifications of the inlined expressions.</a:t>
            </a:r>
          </a:p>
          <a:p>
            <a:pPr defTabSz="914287">
              <a:buFont typeface="Arial" pitchFamily="34" charset="0"/>
              <a:buChar char="•"/>
              <a:defRPr/>
            </a:pPr>
            <a:endParaRPr lang="en-US" u="none" baseline="0" dirty="0" smtClean="0"/>
          </a:p>
          <a:p>
            <a:pPr defTabSz="914287">
              <a:defRPr/>
            </a:pPr>
            <a:r>
              <a:rPr lang="en-US" u="none" baseline="0" dirty="0" smtClean="0"/>
              <a:t>Now, let’s look at the center pixel code.</a:t>
            </a:r>
            <a:endParaRPr lang="en-US" u="sng" dirty="0" smtClean="0"/>
          </a:p>
          <a:p>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we</a:t>
            </a:r>
            <a:r>
              <a:rPr lang="en-US" baseline="0" dirty="0" smtClean="0"/>
              <a:t> see the generalized forms of the loops (i.e., two dimensions of processing)  for the center pixels. But note that these loops clip off the edge pixels (as we would expect). That is, the main loops over the image have ranges of [1, (Rows -</a:t>
            </a:r>
            <a:r>
              <a:rPr lang="en-US" b="1" baseline="0" dirty="0" smtClean="0"/>
              <a:t>2</a:t>
            </a:r>
            <a:r>
              <a:rPr lang="en-US" baseline="0" dirty="0" smtClean="0"/>
              <a:t>)] and [1, (columns –</a:t>
            </a:r>
            <a:r>
              <a:rPr lang="en-US" b="1" baseline="0" dirty="0" smtClean="0"/>
              <a:t> 2</a:t>
            </a:r>
            <a:r>
              <a:rPr lang="en-US" baseline="0" dirty="0" smtClean="0"/>
              <a:t>)] rather than [0, (Rows -</a:t>
            </a:r>
            <a:r>
              <a:rPr lang="en-US" b="1" baseline="0" dirty="0" smtClean="0"/>
              <a:t>1</a:t>
            </a:r>
            <a:r>
              <a:rPr lang="en-US" baseline="0" dirty="0" smtClean="0"/>
              <a:t>)] and [0, (columns – </a:t>
            </a:r>
            <a:r>
              <a:rPr lang="en-US" b="1" baseline="0" dirty="0" smtClean="0"/>
              <a:t>1</a:t>
            </a:r>
            <a:r>
              <a:rPr lang="en-US" baseline="0" dirty="0" smtClean="0"/>
              <a:t>)]. </a:t>
            </a:r>
          </a:p>
          <a:p>
            <a:endParaRPr lang="en-US" baseline="0" dirty="0" smtClean="0"/>
          </a:p>
          <a:p>
            <a:r>
              <a:rPr lang="en-US" baseline="0" dirty="0" smtClean="0"/>
              <a:t>The loops processing the neighborhoods (P15 and Q16) are straightforward.  Two answer variables have been introduced (ans45, ans46) and they correspond to the two convolution expressions in the problem domain specific specification of the Sobel computation. Later, we will see that the structure of the RHS of these computations is a pixel expression times a C language conditional expression that mimics the definition of the weight function (w) for either the s or sp neighborhood. Finally, the ISQRT expression mimics the form of the problem domain specific specification of the Sobel computation.</a:t>
            </a:r>
          </a:p>
          <a:p>
            <a:endParaRPr lang="en-US" baseline="0" dirty="0" smtClean="0"/>
          </a:p>
          <a:p>
            <a:r>
              <a:rPr lang="en-US" baseline="0" dirty="0" smtClean="0"/>
              <a:t>All in all, except for partitioning the edge pixel computations, the resultant code is not much more complex than code produced by simple inlining of definitions. However, that will change dramatically when we examine a thread based parallelism example next.</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the case of thread</a:t>
            </a:r>
            <a:r>
              <a:rPr lang="en-US" baseline="0" dirty="0" smtClean="0"/>
              <a:t> based implementation on multicore machines, we see a </a:t>
            </a:r>
            <a:r>
              <a:rPr lang="en-US" b="1" baseline="0" dirty="0" smtClean="0"/>
              <a:t>globally</a:t>
            </a:r>
            <a:r>
              <a:rPr lang="en-US" baseline="0" dirty="0" smtClean="0"/>
              <a:t> different architecture in the generated code. We have three separate routines: a thread manager, a thread routine processing the edges and a thread routine for processing “slices” of the center partition. That is, the center partition has been further partitioned into slices that will be executed in parallel. So let’s look at the thread manager’s design features.</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see some</a:t>
            </a:r>
            <a:r>
              <a:rPr lang="en-US" baseline="0" dirty="0" smtClean="0"/>
              <a:t> rather low level detailed code, e.g.,  for starting up threads – one thread call for processing all of the edges, and one for starting each of the (many) center slice threads, which is inside a </a:t>
            </a:r>
            <a:r>
              <a:rPr lang="en-US" u="sng" baseline="0" dirty="0" smtClean="0"/>
              <a:t>NEWLY minted loop </a:t>
            </a:r>
            <a:r>
              <a:rPr lang="en-US" baseline="0" dirty="0" smtClean="0"/>
              <a:t>that is calculating the starting index of the next center slice. The center slice is implied to be 5 rows of pixels. So, we infer that their will be floor ( (m – 1)/5) slices and a partial slice if ((m – 1) mod 5) is not zero.</a:t>
            </a:r>
          </a:p>
          <a:p>
            <a:endParaRPr lang="en-US" baseline="0" dirty="0" smtClean="0"/>
          </a:p>
          <a:p>
            <a:r>
              <a:rPr lang="en-US" baseline="0" dirty="0" smtClean="0"/>
              <a:t>There is some other mysterious low level code, which we will ignore for this overview. In the generated code, the low level code detail arises from design frameworks. These will be introduced later in this presentation.</a:t>
            </a:r>
          </a:p>
          <a:p>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edge</a:t>
            </a:r>
            <a:r>
              <a:rPr lang="en-US" baseline="0" dirty="0" smtClean="0"/>
              <a:t> pixel thread routine is pretty much like that of the Von Neumann example with the exception that there is some synchronization code added. It is important to note that the generator decided to batch up all of the edge pixel processing into a single thread routine. It uses domain specific knowledge about the typical computational heft of edge pixel computations to (heuristically) make this decision. A later example will illustrate this decision making.</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thread</a:t>
            </a:r>
            <a:r>
              <a:rPr lang="en-US" baseline="0" dirty="0" smtClean="0"/>
              <a:t> routine that processes the center slice bears a striking although not exact resemblance to the Von Neumann center partition processing code. Notable differences are the thread synchronization code at the very end, the use of the h parameter as the starting row index for the slice and the min expression defining the loop completion. The min expression accounts for the (possibly) two different sizes for a center slice. That is, all but one slice are 5 rows of pixels and the last slice MAY be fewer than 5 rows. Or, it </a:t>
            </a:r>
            <a:r>
              <a:rPr lang="en-US" u="sng" baseline="0" dirty="0" smtClean="0"/>
              <a:t>could</a:t>
            </a:r>
            <a:r>
              <a:rPr lang="en-US" baseline="0" dirty="0" smtClean="0"/>
              <a:t> also be 5 rows too.</a:t>
            </a:r>
          </a:p>
          <a:p>
            <a:endParaRPr lang="en-US" baseline="0" dirty="0" smtClean="0"/>
          </a:p>
          <a:p>
            <a:r>
              <a:rPr lang="en-US" baseline="0" dirty="0" smtClean="0"/>
              <a:t>On the other hand, if the user had specified the use of Instruction Level Processing (e.g., Intel’s SSE instructions), there would be a much greater deviation in the form of the center processing code. So, let’s take a look at code produced for ILP processing using SSE instructions.</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slightly more complex example than the previous grayscale examples (i.e., it is for a color image with</a:t>
            </a:r>
            <a:r>
              <a:rPr lang="en-US" baseline="0" dirty="0" smtClean="0"/>
              <a:t> RGB color planes) but for the purposes of illustration, this example will illustrate the important design features nicely. The only major computational difference between this RGB example and a simple grayscale image example is that the Sobel processing code is duplicated for each color plane. However, the key implementation difference between this and previous examples is that the requirement to use SSE instructions induces significant changes to the design features of the code. </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The edge pixel processing is</a:t>
            </a:r>
            <a:r>
              <a:rPr lang="en-US" baseline="0" dirty="0" smtClean="0"/>
              <a:t> duplicated for each color plane but other than that there is not any serious computational differences from the earlier examples. However, from the point of view of the implementation structure, there are significant global structural changes induced by the SSE design requirement in the center pixel processing code. </a:t>
            </a:r>
          </a:p>
          <a:p>
            <a:endParaRPr lang="en-US" baseline="0" dirty="0" smtClean="0"/>
          </a:p>
          <a:p>
            <a:r>
              <a:rPr lang="en-US" baseline="0" dirty="0" smtClean="0"/>
              <a:t>For the center pixel processing, only the red color plane processing is shown in this slide, but the green and blue processing is analogous. Notice the dsarray9 and dsarray10 are neighborhood weight arrays with the constant values that were shown in the earlier slide depicting the essence of the computation. The generator has constructed vectors of values because the SSE instruction that is most applicable to this computation (i.e., PMADD or product multiple and add) requires vectors as input. (BTW, the constant values are computed by the generator simulating a loop over the neighborhood positions and partially evaluating the definition of w for the specific neighborhood being processed.)</a:t>
            </a:r>
          </a:p>
          <a:p>
            <a:endParaRPr lang="en-US" baseline="0" dirty="0" smtClean="0"/>
          </a:p>
          <a:p>
            <a:r>
              <a:rPr lang="en-US" baseline="0" dirty="0" smtClean="0"/>
              <a:t>Importantly, notice that </a:t>
            </a:r>
            <a:r>
              <a:rPr lang="en-US" u="sng" baseline="0" dirty="0" smtClean="0"/>
              <a:t>the neighborhood loops have completely disappeared</a:t>
            </a:r>
            <a:r>
              <a:rPr lang="en-US" u="none" baseline="0" dirty="0" smtClean="0"/>
              <a:t> and they have been replaced by expressions of calls to C macros (e.g., PMADD, PADD, and UNPACKADD) that will set up the data for and trigger the namesake SSE instructions. Each PMADD operation handles one row of neighborhood pixels and the corresponding neighborhood weight values from dsarray9 or dsarray10. The answer variables we saw earlier have become answer C structs (i.e., anscolorpixel2 and anscolorpixel4) that now have RGB fields.</a:t>
            </a:r>
          </a:p>
          <a:p>
            <a:endParaRPr lang="en-US" u="none" baseline="0" dirty="0" smtClean="0"/>
          </a:p>
          <a:p>
            <a:r>
              <a:rPr lang="en-US" dirty="0" smtClean="0"/>
              <a:t>For the record,</a:t>
            </a:r>
            <a:r>
              <a:rPr lang="en-US" baseline="0" dirty="0" smtClean="0"/>
              <a:t> if the user had specified both a thread based parallelism </a:t>
            </a:r>
            <a:r>
              <a:rPr lang="en-US" u="sng" baseline="0" dirty="0" smtClean="0"/>
              <a:t>AND</a:t>
            </a:r>
            <a:r>
              <a:rPr lang="en-US" baseline="0" dirty="0" smtClean="0"/>
              <a:t> the use of SSE vector instructions, the code produced would be the expected integration of the two sets of design features.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3" name="Slide Image Placeholder 1"/>
          <p:cNvSpPr>
            <a:spLocks noGrp="1" noRot="1" noChangeAspect="1"/>
          </p:cNvSpPr>
          <p:nvPr>
            <p:ph type="sldImg"/>
          </p:nvPr>
        </p:nvSpPr>
        <p:spPr bwMode="auto">
          <a:noFill/>
          <a:ln>
            <a:solidFill>
              <a:srgbClr val="000000"/>
            </a:solidFill>
            <a:miter lim="800000"/>
            <a:headEnd/>
            <a:tailEnd/>
          </a:ln>
        </p:spPr>
      </p:sp>
      <p:sp>
        <p:nvSpPr>
          <p:cNvPr id="7659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next few slides</a:t>
            </a:r>
            <a:r>
              <a:rPr lang="en-US" baseline="0" dirty="0" smtClean="0"/>
              <a:t> pictorially illustrate the broad goal of the DSLGen™ program generation system. It also illustrates several implementation architectures that can be handled by the current implementation of DSLGen™.</a:t>
            </a:r>
            <a:endParaRPr lang="en-US" dirty="0" smtClean="0"/>
          </a:p>
          <a:p>
            <a:pPr eaLnBrk="1" hangingPunct="1">
              <a:spcBef>
                <a:spcPct val="0"/>
              </a:spcBef>
            </a:pPr>
            <a:endParaRPr lang="en-US" dirty="0" smtClean="0"/>
          </a:p>
          <a:p>
            <a:pPr eaLnBrk="1" hangingPunct="1">
              <a:spcBef>
                <a:spcPct val="0"/>
              </a:spcBef>
            </a:pPr>
            <a:r>
              <a:rPr lang="en-US" dirty="0" smtClean="0"/>
              <a:t>- Implementation neutral spec of computation (“Image Algebra”, see Ritter et al) + separate spec of execution platform (both domain specific)</a:t>
            </a:r>
          </a:p>
          <a:p>
            <a:pPr eaLnBrk="1" hangingPunct="1">
              <a:spcBef>
                <a:spcPct val="0"/>
              </a:spcBef>
              <a:buFontTx/>
              <a:buChar char="-"/>
            </a:pPr>
            <a:r>
              <a:rPr lang="en-US" dirty="0" smtClean="0"/>
              <a:t>Execution platform spec says emit C language and partitioned computation (“partitioning” to be defined later in this presentation)</a:t>
            </a:r>
          </a:p>
          <a:p>
            <a:pPr eaLnBrk="1" hangingPunct="1">
              <a:spcBef>
                <a:spcPct val="0"/>
              </a:spcBef>
              <a:buFontTx/>
              <a:buChar char="-"/>
            </a:pPr>
            <a:r>
              <a:rPr lang="en-US" dirty="0" smtClean="0"/>
              <a:t> New execution platform architecture requires only new set of transformations, generator phases, and classes</a:t>
            </a:r>
          </a:p>
        </p:txBody>
      </p:sp>
      <p:sp>
        <p:nvSpPr>
          <p:cNvPr id="7659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6DA071-D281-4E53-9DC1-1A22746F5A29}" type="slidenum">
              <a:rPr lang="en-US">
                <a:cs typeface="Arial" charset="0"/>
              </a:rPr>
              <a:pPr fontAlgn="base">
                <a:spcBef>
                  <a:spcPct val="0"/>
                </a:spcBef>
                <a:spcAft>
                  <a:spcPct val="0"/>
                </a:spcAft>
                <a:defRPr/>
              </a:pPr>
              <a:t>3</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the goal of this extended look at different</a:t>
            </a:r>
            <a:r>
              <a:rPr lang="en-US" baseline="0" dirty="0" smtClean="0"/>
              <a:t> implementation architectures for different execution platforms is 1) to illustrate the kind of code generated by DSLGen™ and 2) to disabuse the listener of the notion that it might be possible to automatically translate (i.e., reprogram) from one form to another. The programming language representation of these implementations makes automatic reprogramming an impossible problem (in my opinion). Even if one attempts to abstract the PL forms as with Model Driven Engineering, the problem is still too difficult to accomplish for all but the most trivial problems. The lack of applications for purchase that will perform such reprogramming jobs is prima facie evidence for this conclusion. Most reprogramming tools that one can purchase have a very narrow focus and have </a:t>
            </a:r>
            <a:r>
              <a:rPr lang="en-US" b="1" baseline="0" dirty="0" smtClean="0"/>
              <a:t>a smart human programmer </a:t>
            </a:r>
            <a:r>
              <a:rPr lang="en-US" baseline="0" dirty="0" smtClean="0"/>
              <a:t>firmly in the processing loop.</a:t>
            </a:r>
          </a:p>
          <a:p>
            <a:endParaRPr lang="en-US" baseline="0" dirty="0" smtClean="0"/>
          </a:p>
          <a:p>
            <a:r>
              <a:rPr lang="en-US" baseline="0" dirty="0" smtClean="0"/>
              <a:t>This conclusion has driven the DSLGen™ work away from PL based representations and toward </a:t>
            </a:r>
            <a:r>
              <a:rPr lang="en-US" u="sng" baseline="0" dirty="0" smtClean="0"/>
              <a:t>non-PL, problem domain oriented representations</a:t>
            </a:r>
            <a:r>
              <a:rPr lang="en-US" baseline="0" dirty="0" smtClean="0"/>
              <a:t>. And this is key to DSLGen™ ’s ability to generate optimized code for such a diverse and opened ended set of execution architectures. </a:t>
            </a:r>
          </a:p>
          <a:p>
            <a:endParaRPr lang="en-US" baseline="0" dirty="0" smtClean="0"/>
          </a:p>
          <a:p>
            <a:r>
              <a:rPr lang="en-US" baseline="0" dirty="0" smtClean="0"/>
              <a:t>So, let’s examine this idea of problem domain abstractions and see how they work.</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DSLGen</a:t>
            </a:r>
            <a:r>
              <a:rPr lang="en-US" baseline="0" dirty="0" smtClean="0"/>
              <a:t>™ model rejects programming language abstractions (PL) as being too restrictive for the early design phases and invents a fundamentally new abstraction that is specific to the problem domain. DSLGen™ even eschews MDE abstractions and models (even though MDE’s objective is to make the program specification more generic and therefore, more easily changeable) because those abstractions and models are still are based on abstractions that are PL oriented (e.g., OO classes, procedures, parametric communication, etc.).   Even though MDE labors to abstract the PL structures, it still allows, and in a sense, forces the engineer to commit to models that are biased toward one or another particular implementation architecture (e.g., threaded parallelism or vector parallelism). This bias may make choosing one implementation form easy but a different one difficult. So, even the MDE level of abstraction is problematic for generation for a wide range of different implementation architectures.</a:t>
            </a:r>
          </a:p>
          <a:p>
            <a:endParaRPr lang="en-US" baseline="0" dirty="0" smtClean="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just makes the point a bit more concretely. Abstractions that define “how” the computation proceeds</a:t>
            </a:r>
            <a:r>
              <a:rPr lang="en-US" baseline="0" dirty="0" smtClean="0"/>
              <a:t> or “how” it is architected are too strongly committal to one particular implementation architecture or another. The elements that DSLGen™ avoids are those that define the “how” of structures whose concrete forms will eventually appear in the final code – things such as OO classes and methods, routines, loops, control flow, etc. We want to leave the DERIVATION of those elements in the generated code to the generator because that allows greater possible variation in the final product. And as important, or maybe even more important, it eliminates the need to reprogram the target program when it needs to be </a:t>
            </a:r>
            <a:r>
              <a:rPr lang="en-US" baseline="0" dirty="0" err="1" smtClean="0"/>
              <a:t>rehosted</a:t>
            </a:r>
            <a:r>
              <a:rPr lang="en-US" baseline="0" dirty="0" smtClean="0"/>
              <a:t> on an implementation platform with a significantly different architecture, one that requires significantly different design structures to exploit that architecture.</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rather</a:t>
            </a:r>
            <a:r>
              <a:rPr lang="en-US" baseline="0" dirty="0" smtClean="0"/>
              <a:t> than build explicit structures that are abstract forms of PL structures, DSLGen™ builds structures of constraints that “imply” design features of the eventual PL structures that will be derived. These constraints are called </a:t>
            </a:r>
            <a:r>
              <a:rPr lang="en-US" u="sng" baseline="0" dirty="0" smtClean="0"/>
              <a:t>Associative Programming Constraints </a:t>
            </a:r>
            <a:r>
              <a:rPr lang="en-US" baseline="0" dirty="0" smtClean="0"/>
              <a:t>(or </a:t>
            </a:r>
            <a:r>
              <a:rPr lang="en-US" u="sng" baseline="0" dirty="0" smtClean="0"/>
              <a:t>APCs</a:t>
            </a:r>
            <a:r>
              <a:rPr lang="en-US" baseline="0" dirty="0" smtClean="0"/>
              <a:t>) because they are associated with the domain specific computation elements much like natural language modifiers are associated with the grammatical elements that they modify. APCs are </a:t>
            </a:r>
            <a:r>
              <a:rPr lang="en-US" u="sng" baseline="0" dirty="0" smtClean="0"/>
              <a:t>problem domain objects</a:t>
            </a:r>
            <a:r>
              <a:rPr lang="en-US" u="none" baseline="0" dirty="0" smtClean="0"/>
              <a:t> </a:t>
            </a:r>
            <a:r>
              <a:rPr lang="en-US" baseline="0" dirty="0" smtClean="0"/>
              <a:t>(in the OO sense) that modify domain specific expressions of a computation. Each APC identifies one singular (possibly global) design feature that will be in the eventual implementation code of that computation. Can you write code from an APC?  </a:t>
            </a:r>
            <a:r>
              <a:rPr lang="en-US" u="sng" baseline="0" dirty="0" smtClean="0"/>
              <a:t>NO</a:t>
            </a:r>
            <a:r>
              <a:rPr lang="en-US" baseline="0" dirty="0" smtClean="0"/>
              <a:t>! You need a whole set of APCs that provide all of the design features that will be in the final implementation in order to generate implementation code. This is because there is </a:t>
            </a:r>
            <a:r>
              <a:rPr lang="en-US" u="sng" baseline="0" dirty="0" smtClean="0"/>
              <a:t>rarely a one to one mapping between APCs and PL-based abstractions of the implementation code</a:t>
            </a:r>
            <a:r>
              <a:rPr lang="en-US" baseline="0" dirty="0" smtClean="0"/>
              <a:t>. In general, the mapping is a many to many mapping. </a:t>
            </a:r>
          </a:p>
          <a:p>
            <a:endParaRPr lang="en-US" baseline="0" dirty="0" smtClean="0"/>
          </a:p>
          <a:p>
            <a:r>
              <a:rPr lang="en-US" baseline="0" dirty="0" smtClean="0"/>
              <a:t>If you take one idea away from this talk, </a:t>
            </a:r>
            <a:r>
              <a:rPr lang="en-US" u="sng" baseline="0" dirty="0" smtClean="0"/>
              <a:t>it should be that APCs are not Programming Language based implementation structures</a:t>
            </a:r>
            <a:r>
              <a:rPr lang="en-US" baseline="0" dirty="0" smtClean="0"/>
              <a:t>. </a:t>
            </a:r>
            <a:r>
              <a:rPr lang="en-US" u="sng" baseline="0" dirty="0" smtClean="0"/>
              <a:t>They are not executable forms</a:t>
            </a:r>
            <a:r>
              <a:rPr lang="en-US" baseline="0" dirty="0" smtClean="0"/>
              <a:t>.</a:t>
            </a:r>
          </a:p>
          <a:p>
            <a:endParaRPr lang="en-US" baseline="0" dirty="0" smtClean="0"/>
          </a:p>
          <a:p>
            <a:r>
              <a:rPr lang="en-US" baseline="0" dirty="0" smtClean="0"/>
              <a:t> APCs are a </a:t>
            </a:r>
            <a:r>
              <a:rPr lang="en-US" u="sng" baseline="0" dirty="0" smtClean="0"/>
              <a:t>fundamentally new abstraction </a:t>
            </a:r>
            <a:r>
              <a:rPr lang="en-US" baseline="0" dirty="0" smtClean="0"/>
              <a:t>that makes generating a highly varying range of implementation forms a solvable problem.  Let’s look a little more closely at APCs.</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3" name="Slide Image Placeholder 1"/>
          <p:cNvSpPr>
            <a:spLocks noGrp="1" noRot="1" noChangeAspect="1"/>
          </p:cNvSpPr>
          <p:nvPr>
            <p:ph type="sldImg"/>
          </p:nvPr>
        </p:nvSpPr>
        <p:spPr bwMode="auto">
          <a:noFill/>
          <a:ln>
            <a:solidFill>
              <a:srgbClr val="000000"/>
            </a:solidFill>
            <a:miter lim="800000"/>
            <a:headEnd/>
            <a:tailEnd/>
          </a:ln>
        </p:spPr>
      </p:sp>
      <p:sp>
        <p:nvSpPr>
          <p:cNvPr id="781314" name="Notes Placeholder 2"/>
          <p:cNvSpPr>
            <a:spLocks noGrp="1"/>
          </p:cNvSpPr>
          <p:nvPr>
            <p:ph type="body" idx="1"/>
          </p:nvPr>
        </p:nvSpPr>
        <p:spPr bwMode="auto">
          <a:noFill/>
        </p:spPr>
        <p:txBody>
          <a:bodyPr wrap="square" numCol="1" anchor="t" anchorCtr="0" compatLnSpc="1">
            <a:prstTxWarp prst="textNoShape">
              <a:avLst/>
            </a:prstTxWarp>
            <a:normAutofit fontScale="92500"/>
          </a:bodyPr>
          <a:lstStyle/>
          <a:p>
            <a:pPr defTabSz="914287" eaLnBrk="1" hangingPunct="1">
              <a:spcBef>
                <a:spcPct val="0"/>
              </a:spcBef>
              <a:defRPr/>
            </a:pPr>
            <a:r>
              <a:rPr lang="en-US" sz="900" dirty="0" smtClean="0"/>
              <a:t>The motivation for APC’s is analogous to the motivation for modifiers in natural language. That is, an APC is a modifier of a domain specific expression (e.g., a convolution expression) that specifies some distinct design feature in the eventual programming language (PL) implementation form of that domain specific expression. For example, the APC might provide the “nominal” form of the loop or loops required to perform the computation. However, this is only a </a:t>
            </a:r>
            <a:r>
              <a:rPr lang="en-US" sz="900" u="sng" dirty="0" smtClean="0"/>
              <a:t>partial specification</a:t>
            </a:r>
            <a:r>
              <a:rPr lang="en-US" sz="900" dirty="0" smtClean="0"/>
              <a:t> of the PL implementation form because it does not determine the context or even the concrete implementation form of the loops. There are many open questions unanswered by a singular APC. For example: Are the implementation loop or loops partitioned into pieces? And are those loop pieces organized into thread routines or re-expressed as SSE instructions (e.g., PMADD instructions)? If SSE instructions, what triggers the reorganization necessary to reform the weight values into vectors (e.g., DSArray9 and DSArray10 of pervious example)?  And so forth. Thus a singular APC is unlikely to be sufficient to generate the implementation for the target routine. It is unlikely that code written  directly from a singular APC will be the same as the eventual code of the generated target routine. Too many other design features (represented by other APCs) will be needed to fulfill the requirements imposed by the user’s description of the execution platform features to be exploited in the target routine. It is much more likely that a number of APCs will be required to fully specify the PL implementation. Moreover, like modification structures in natural language, these APCs will need to be formulated into a structure (i.e., a </a:t>
            </a:r>
            <a:r>
              <a:rPr lang="en-US" sz="900" u="sng" dirty="0" smtClean="0"/>
              <a:t>logical architecture</a:t>
            </a:r>
            <a:r>
              <a:rPr lang="en-US" sz="900" dirty="0" smtClean="0"/>
              <a:t> or </a:t>
            </a:r>
            <a:r>
              <a:rPr lang="en-US" sz="900" u="sng" dirty="0" smtClean="0"/>
              <a:t>LA</a:t>
            </a:r>
            <a:r>
              <a:rPr lang="en-US" sz="900" dirty="0" smtClean="0"/>
              <a:t>) that captures the interrelationships among them. For example, a partitioning APC may modify a loop APC and therefore imply addition features of the PL loop implementation.</a:t>
            </a:r>
          </a:p>
          <a:p>
            <a:pPr eaLnBrk="1" hangingPunct="1">
              <a:spcBef>
                <a:spcPct val="0"/>
              </a:spcBef>
            </a:pPr>
            <a:endParaRPr lang="en-US" sz="900" dirty="0" smtClean="0"/>
          </a:p>
          <a:p>
            <a:pPr eaLnBrk="1" hangingPunct="1">
              <a:spcBef>
                <a:spcPct val="0"/>
              </a:spcBef>
            </a:pPr>
            <a:r>
              <a:rPr lang="en-US" sz="900" dirty="0" smtClean="0"/>
              <a:t>Furthermore, the APCs are </a:t>
            </a:r>
            <a:r>
              <a:rPr lang="en-US" sz="900" u="sng" dirty="0" smtClean="0"/>
              <a:t>provisional</a:t>
            </a:r>
            <a:r>
              <a:rPr lang="en-US" sz="900" dirty="0" smtClean="0"/>
              <a:t> in that the LA is likely to change as the generator introduces new </a:t>
            </a:r>
            <a:r>
              <a:rPr lang="en-US" sz="900" u="sng" dirty="0" smtClean="0"/>
              <a:t>synthetic</a:t>
            </a:r>
            <a:r>
              <a:rPr lang="en-US" sz="900" dirty="0" smtClean="0"/>
              <a:t> APCs that introduce new </a:t>
            </a:r>
            <a:r>
              <a:rPr lang="en-US" sz="900" u="sng" dirty="0" smtClean="0"/>
              <a:t>elective</a:t>
            </a:r>
            <a:r>
              <a:rPr lang="en-US" sz="900" dirty="0" smtClean="0"/>
              <a:t> design features (e.g., repartitionings of loops) and as it revises the structure of the LA.</a:t>
            </a:r>
            <a:r>
              <a:rPr lang="en-US" sz="900" baseline="0" dirty="0" smtClean="0"/>
              <a:t> For example,</a:t>
            </a:r>
            <a:r>
              <a:rPr lang="en-US" sz="900" dirty="0" smtClean="0"/>
              <a:t> component definitions may be specialized to and therefore organized under the new partitions. That is, the structural relationships of the LA evolve step by step toward the structural relationships that will exist in the final PL implementation form.</a:t>
            </a:r>
          </a:p>
          <a:p>
            <a:pPr eaLnBrk="1" hangingPunct="1">
              <a:spcBef>
                <a:spcPct val="0"/>
              </a:spcBef>
            </a:pPr>
            <a:endParaRPr lang="en-US" sz="900" dirty="0" smtClean="0"/>
          </a:p>
          <a:p>
            <a:pPr eaLnBrk="1" hangingPunct="1">
              <a:spcBef>
                <a:spcPct val="0"/>
              </a:spcBef>
            </a:pPr>
            <a:r>
              <a:rPr lang="en-US" sz="900" dirty="0" smtClean="0"/>
              <a:t>Conventionally, one tends to think of “constraints” as being represented by some kind of formulaic expression (e.g., a predicate calculus expression). However, while formulaic expressions do play a role in some APCs (e.g., partition APCs will have a so-called “partitioning condition” expression), APCs also have several additional representational facets and features. For the most part, they are CLOS objects that </a:t>
            </a:r>
            <a:r>
              <a:rPr lang="en-US" sz="900" u="sng" dirty="0" smtClean="0"/>
              <a:t>imply</a:t>
            </a:r>
            <a:r>
              <a:rPr lang="en-US" sz="900" dirty="0" smtClean="0"/>
              <a:t> something about the eventual PL implementation by their existence and interrelationships. But beyond that, because they are </a:t>
            </a:r>
            <a:r>
              <a:rPr lang="en-US" sz="900" u="sng" dirty="0" smtClean="0"/>
              <a:t>problem domain</a:t>
            </a:r>
            <a:r>
              <a:rPr lang="en-US" sz="900" dirty="0" smtClean="0"/>
              <a:t> entities, they also may have domain knowledge features or properties. For example, image “edges” have the domain property of being “lightweight” computations and that property may be employed by the generator to decide upon thread designs. Recall that the edge loops in the earlier thread design were batched into a single thread rather than each having their own thread. The “lightweight” domain property was used heuristically by the generator to make that design decision. Similarly, image center partitions are known to be “heavyweight” computations because there are often many individual computations to be done and because the individual computations are often fairly complex. That domain property was used by the generator to decide to slice the center partition into computational slices and to assign each to its own parallel thread.</a:t>
            </a:r>
          </a:p>
        </p:txBody>
      </p:sp>
      <p:sp>
        <p:nvSpPr>
          <p:cNvPr id="7813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AC79BC-26A1-4EB9-892B-8B3703A99789}" type="slidenum">
              <a:rPr lang="en-US">
                <a:cs typeface="Arial" charset="0"/>
              </a:rPr>
              <a:pPr fontAlgn="base">
                <a:spcBef>
                  <a:spcPct val="0"/>
                </a:spcBef>
                <a:spcAft>
                  <a:spcPct val="0"/>
                </a:spcAft>
                <a:defRPr/>
              </a:pPr>
              <a:t>25</a:t>
            </a:fld>
            <a:endParaRPr lang="en-US">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3" name="Slide Image Placeholder 1"/>
          <p:cNvSpPr>
            <a:spLocks noGrp="1" noRot="1" noChangeAspect="1"/>
          </p:cNvSpPr>
          <p:nvPr>
            <p:ph type="sldImg"/>
          </p:nvPr>
        </p:nvSpPr>
        <p:spPr bwMode="auto">
          <a:noFill/>
          <a:ln>
            <a:solidFill>
              <a:srgbClr val="000000"/>
            </a:solidFill>
            <a:miter lim="800000"/>
            <a:headEnd/>
            <a:tailEnd/>
          </a:ln>
        </p:spPr>
      </p:sp>
      <p:sp>
        <p:nvSpPr>
          <p:cNvPr id="7813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900" dirty="0" smtClean="0"/>
              <a:t>(This hidden slide allows continuation</a:t>
            </a:r>
            <a:r>
              <a:rPr lang="en-US" sz="900" baseline="0" dirty="0" smtClean="0"/>
              <a:t> of speaker’s notes for this slide.</a:t>
            </a:r>
            <a:r>
              <a:rPr lang="en-US" sz="900" dirty="0" smtClean="0"/>
              <a:t>)</a:t>
            </a:r>
          </a:p>
          <a:p>
            <a:pPr eaLnBrk="1" hangingPunct="1">
              <a:spcBef>
                <a:spcPct val="0"/>
              </a:spcBef>
            </a:pPr>
            <a:r>
              <a:rPr lang="en-US" sz="900" dirty="0" smtClean="0"/>
              <a:t>APCs are composed and manipulated to represent the evolving design of the final target program. The “algebra” of these compositions and manipulations for a particular problem domain is expressed by the transformations that define the processing of DSLGen™ for domain specific expressions in that domain.</a:t>
            </a:r>
          </a:p>
          <a:p>
            <a:pPr eaLnBrk="1" hangingPunct="1">
              <a:spcBef>
                <a:spcPct val="0"/>
              </a:spcBef>
            </a:pPr>
            <a:endParaRPr lang="en-US" sz="900" dirty="0" smtClean="0"/>
          </a:p>
          <a:p>
            <a:pPr eaLnBrk="1" hangingPunct="1">
              <a:spcBef>
                <a:spcPct val="0"/>
              </a:spcBef>
            </a:pPr>
            <a:r>
              <a:rPr lang="en-US" sz="900" dirty="0" smtClean="0"/>
              <a:t>While partitioned computations (defined via partitioning APCS) represent the essential pieces of the overall  computation, they provide little or no information about what kind of a framework will be required by the PL context to allow these essential pieces to do their work and then integrate their individual results to realize a correct and coherent computation. This information will be provided by a separate abstraction, a </a:t>
            </a:r>
            <a:r>
              <a:rPr lang="en-US" sz="900" u="sng" dirty="0" smtClean="0"/>
              <a:t>design framework</a:t>
            </a:r>
            <a:r>
              <a:rPr lang="en-US" sz="900" dirty="0" smtClean="0"/>
              <a:t>, which will be uniquely determined by the data and form of the LA in conjunction with the user’s description of the target implementation platform. The design framework will provide both</a:t>
            </a:r>
          </a:p>
          <a:p>
            <a:pPr eaLnBrk="1" hangingPunct="1">
              <a:spcBef>
                <a:spcPct val="0"/>
              </a:spcBef>
            </a:pPr>
            <a:endParaRPr lang="en-US" sz="900" dirty="0" smtClean="0"/>
          </a:p>
          <a:p>
            <a:pPr marL="685714" lvl="1" indent="-228571">
              <a:buAutoNum type="arabicPeriod"/>
            </a:pPr>
            <a:r>
              <a:rPr lang="en-US" sz="900" b="1" dirty="0" smtClean="0"/>
              <a:t>A Global</a:t>
            </a:r>
            <a:r>
              <a:rPr lang="en-US" sz="900" dirty="0" smtClean="0"/>
              <a:t> </a:t>
            </a:r>
            <a:r>
              <a:rPr lang="en-US" sz="900" b="1" dirty="0" smtClean="0"/>
              <a:t>architectural framework</a:t>
            </a:r>
            <a:r>
              <a:rPr lang="en-US" sz="900" dirty="0" smtClean="0"/>
              <a:t> to house the cloned and specialized elements of the computation specification (e.g., frameworks might include interrelated thread routine skeletons and global synchronization patterns) and</a:t>
            </a:r>
          </a:p>
          <a:p>
            <a:pPr marL="685800" lvl="1" indent="-228600">
              <a:buFont typeface="+mj-lt"/>
              <a:buAutoNum type="arabicPeriod"/>
            </a:pPr>
            <a:r>
              <a:rPr lang="en-US" sz="900" b="1" kern="1200" dirty="0" smtClean="0">
                <a:solidFill>
                  <a:schemeClr val="tx1"/>
                </a:solidFill>
                <a:latin typeface="+mn-lt"/>
                <a:ea typeface="+mn-ea"/>
                <a:cs typeface="+mn-cs"/>
              </a:rPr>
              <a:t>Low level coding clichés </a:t>
            </a:r>
            <a:r>
              <a:rPr lang="en-US" sz="900" dirty="0" smtClean="0"/>
              <a:t>specific to the design framework (e.g., portions of those  frameworks might include thread clichés and individual synchronization steps)</a:t>
            </a:r>
            <a:r>
              <a:rPr lang="en-US" sz="900" b="1" i="1" dirty="0" smtClean="0"/>
              <a:t>.  </a:t>
            </a:r>
            <a:endParaRPr lang="en-US" sz="900" dirty="0" smtClean="0"/>
          </a:p>
          <a:p>
            <a:pPr eaLnBrk="1" hangingPunct="1">
              <a:spcBef>
                <a:spcPct val="0"/>
              </a:spcBef>
            </a:pPr>
            <a:endParaRPr lang="en-US" sz="900" dirty="0" smtClean="0"/>
          </a:p>
          <a:p>
            <a:pPr eaLnBrk="1" hangingPunct="1">
              <a:spcBef>
                <a:spcPct val="0"/>
              </a:spcBef>
            </a:pPr>
            <a:r>
              <a:rPr lang="en-US" sz="900" dirty="0" smtClean="0"/>
              <a:t>One can think of a design framework as a </a:t>
            </a:r>
            <a:r>
              <a:rPr lang="en-US" sz="900" u="sng" dirty="0" smtClean="0"/>
              <a:t>formalization</a:t>
            </a:r>
            <a:r>
              <a:rPr lang="en-US" sz="900" dirty="0" smtClean="0"/>
              <a:t> of the “Gang of four’s” notion of a </a:t>
            </a:r>
            <a:r>
              <a:rPr lang="en-US" sz="900" u="sng" dirty="0" smtClean="0"/>
              <a:t>Design Pattern</a:t>
            </a:r>
            <a:r>
              <a:rPr lang="en-US" sz="900" dirty="0" smtClean="0"/>
              <a:t>.</a:t>
            </a:r>
          </a:p>
          <a:p>
            <a:pPr eaLnBrk="1" hangingPunct="1">
              <a:spcBef>
                <a:spcPct val="0"/>
              </a:spcBef>
            </a:pPr>
            <a:endParaRPr lang="en-US" sz="900" dirty="0" smtClean="0"/>
          </a:p>
          <a:p>
            <a:pPr eaLnBrk="1" hangingPunct="1">
              <a:spcBef>
                <a:spcPct val="0"/>
              </a:spcBef>
            </a:pPr>
            <a:r>
              <a:rPr lang="en-US" sz="900" dirty="0" smtClean="0"/>
              <a:t>Design frameworks complete the implied design of the target computations. Later in this presentation, we will examine design frameworks more closely in the course of walking through the overall generation process for a thread based implementation for a multicore machine. But for the moment, let’s look a bit more closely at the kinds and semantics of the APCs the generator is dealing with. </a:t>
            </a:r>
            <a:r>
              <a:rPr lang="en-US" sz="900" b="1" dirty="0" smtClean="0"/>
              <a:t>..next slide..</a:t>
            </a:r>
            <a:endParaRPr lang="en-US" sz="900" dirty="0" smtClean="0"/>
          </a:p>
        </p:txBody>
      </p:sp>
      <p:sp>
        <p:nvSpPr>
          <p:cNvPr id="7813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AC79BC-26A1-4EB9-892B-8B3703A99789}" type="slidenum">
              <a:rPr lang="en-US">
                <a:cs typeface="Arial" charset="0"/>
              </a:rPr>
              <a:pPr fontAlgn="base">
                <a:spcBef>
                  <a:spcPct val="0"/>
                </a:spcBef>
                <a:spcAft>
                  <a:spcPct val="0"/>
                </a:spcAft>
                <a:defRPr/>
              </a:pPr>
              <a:t>26</a:t>
            </a:fld>
            <a:endParaRPr lang="en-US">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900" dirty="0" smtClean="0"/>
              <a:t>The DSLGen™ uses two broad categories of constraints (i.e., APCs) in defining the Logical Architecture of a domain specific computation: </a:t>
            </a:r>
            <a:r>
              <a:rPr lang="en-US" sz="900" u="sng" dirty="0" smtClean="0"/>
              <a:t>Iteration constraints</a:t>
            </a:r>
            <a:r>
              <a:rPr lang="en-US" sz="900" u="none" dirty="0" smtClean="0"/>
              <a:t> </a:t>
            </a:r>
            <a:r>
              <a:rPr lang="en-US" sz="900" dirty="0" smtClean="0"/>
              <a:t>and </a:t>
            </a:r>
            <a:r>
              <a:rPr lang="en-US" sz="900" u="sng" dirty="0" smtClean="0"/>
              <a:t>partitioning constraints</a:t>
            </a:r>
            <a:r>
              <a:rPr lang="en-US" sz="900" dirty="0" smtClean="0"/>
              <a:t>. Iteration constraints are further divided into two subdivisions – </a:t>
            </a:r>
            <a:r>
              <a:rPr lang="en-US" sz="900" u="sng" dirty="0" smtClean="0"/>
              <a:t>loop</a:t>
            </a:r>
            <a:r>
              <a:rPr lang="en-US" sz="900" dirty="0" smtClean="0"/>
              <a:t> and </a:t>
            </a:r>
            <a:r>
              <a:rPr lang="en-US" sz="900" u="sng" dirty="0" smtClean="0"/>
              <a:t>recursion constraints</a:t>
            </a:r>
            <a:r>
              <a:rPr lang="en-US" sz="900" dirty="0" smtClean="0"/>
              <a:t>. Because of the nature of our domain examples (Digital Signal Processing), we will focus on loop constraints. A loop APC is the </a:t>
            </a:r>
            <a:r>
              <a:rPr lang="en-US" sz="900" u="sng" dirty="0" smtClean="0"/>
              <a:t>nominal</a:t>
            </a:r>
            <a:r>
              <a:rPr lang="en-US" sz="900" dirty="0" smtClean="0"/>
              <a:t> description of one or more loops over some problem domain data structure (e.g., a grayscale digital image), meaning that it provides the essence of the computational iteration structure without making any commitment to how that iteration structure will be expressed in the target implementation program. Or put differently, it tells “what” the computation is computing without telling exactly “how” the implementation program will achieve that “what.”</a:t>
            </a:r>
          </a:p>
          <a:p>
            <a:endParaRPr lang="en-US" sz="900" dirty="0" smtClean="0"/>
          </a:p>
          <a:p>
            <a:r>
              <a:rPr lang="en-US" sz="900" dirty="0" smtClean="0"/>
              <a:t>The second broad category of constraints (APCs) is the </a:t>
            </a:r>
            <a:r>
              <a:rPr lang="en-US" sz="900" u="sng" dirty="0" smtClean="0"/>
              <a:t>Partitioning constraint</a:t>
            </a:r>
            <a:r>
              <a:rPr lang="en-US" sz="900" dirty="0" smtClean="0"/>
              <a:t>, which provides a provisional division of loop APCs (and computations in general) into parts, where these “parts” may be located and used in some </a:t>
            </a:r>
            <a:r>
              <a:rPr lang="en-US" sz="900" u="sng" dirty="0" smtClean="0"/>
              <a:t>as yet undetermined substructure</a:t>
            </a:r>
            <a:r>
              <a:rPr lang="en-US" sz="900" dirty="0" smtClean="0"/>
              <a:t> of the target implementation program form. That </a:t>
            </a:r>
            <a:r>
              <a:rPr lang="en-US" sz="900" u="sng" dirty="0" smtClean="0"/>
              <a:t>as yet undetermined substructure</a:t>
            </a:r>
            <a:r>
              <a:rPr lang="en-US" sz="900" dirty="0" smtClean="0"/>
              <a:t> will likely be provided by a design framework that provides 1) the broad architectural context and structure of the overall program implementation form of the computation, 2) some “holes” within that context designed to receive those aforementioned parts and 3) the interstitial (i.e., connective) tissue that ties the parts together with each other and with the design framework context.</a:t>
            </a:r>
          </a:p>
          <a:p>
            <a:endParaRPr lang="en-US" sz="900" dirty="0" smtClean="0"/>
          </a:p>
          <a:p>
            <a:r>
              <a:rPr lang="en-US" sz="900" dirty="0" smtClean="0"/>
              <a:t>Partitioning constraints are further divided into two types (i.e., </a:t>
            </a:r>
            <a:r>
              <a:rPr lang="en-US" sz="900" u="sng" dirty="0" smtClean="0"/>
              <a:t>Natural</a:t>
            </a:r>
            <a:r>
              <a:rPr lang="en-US" sz="900" dirty="0" smtClean="0"/>
              <a:t> and </a:t>
            </a:r>
            <a:r>
              <a:rPr lang="en-US" sz="900" u="sng" dirty="0" smtClean="0"/>
              <a:t>Synthetic</a:t>
            </a:r>
            <a:r>
              <a:rPr lang="en-US" sz="900" dirty="0" smtClean="0"/>
              <a:t>). These respectively distinguish between partitioning that is inherent to the specific computation being generated (i.e., </a:t>
            </a:r>
            <a:r>
              <a:rPr lang="en-US" sz="900" u="sng" dirty="0" smtClean="0"/>
              <a:t>Natural Partitions</a:t>
            </a:r>
            <a:r>
              <a:rPr lang="en-US" sz="900" dirty="0" smtClean="0"/>
              <a:t>) or partitioning that is the result of </a:t>
            </a:r>
            <a:r>
              <a:rPr lang="en-US" sz="900" u="sng" dirty="0" smtClean="0"/>
              <a:t>elective design features </a:t>
            </a:r>
            <a:r>
              <a:rPr lang="en-US" sz="900" dirty="0" smtClean="0"/>
              <a:t>that the user desires to have in the target program implementation (i.e., </a:t>
            </a:r>
            <a:r>
              <a:rPr lang="en-US" sz="900" u="sng" dirty="0" smtClean="0"/>
              <a:t>Synthetic Partitions</a:t>
            </a:r>
            <a:r>
              <a:rPr lang="en-US" sz="900" dirty="0" smtClean="0"/>
              <a:t>). </a:t>
            </a:r>
          </a:p>
          <a:p>
            <a:endParaRPr lang="en-US" sz="900" dirty="0" smtClean="0"/>
          </a:p>
          <a:p>
            <a:r>
              <a:rPr lang="en-US" sz="900" u="sng" dirty="0" smtClean="0"/>
              <a:t>Natural partitions</a:t>
            </a:r>
            <a:r>
              <a:rPr lang="en-US" sz="900" dirty="0" smtClean="0"/>
              <a:t> are instances of problem domain specific types/classes within DSLGen™. These types/classes form a problem domain language by which to talk about (i.e., specify) parts of a computation without having to express the parts in terms of programming language abstractions and structures. So, in the DSP domain, one can express the concepts of image edges, centers, corners, non-corner edges, and so forth. This is an open-ended language that can be easily extended to include meaningful partitions for the DSP domain or any other domain of interest (e.g., data structures, user interface, network, web, IT, etc.). For example, the closely related domain of numerical analysis computations includes concepts like upper triangular, diagonal, singular matrix, among many others.</a:t>
            </a:r>
          </a:p>
          <a:p>
            <a:endParaRPr lang="en-US" sz="900" dirty="0" smtClean="0"/>
          </a:p>
          <a:p>
            <a:r>
              <a:rPr lang="en-US" sz="900" dirty="0" smtClean="0"/>
              <a:t>(continued on next slide)</a:t>
            </a:r>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sz="900" dirty="0" smtClean="0"/>
              <a:t>(This hidden slide allows continuation</a:t>
            </a:r>
            <a:r>
              <a:rPr lang="en-US" sz="900" baseline="0" dirty="0" smtClean="0"/>
              <a:t> of speaker’s notes for this slide.</a:t>
            </a:r>
            <a:r>
              <a:rPr lang="en-US" sz="900" dirty="0" smtClean="0"/>
              <a:t>)</a:t>
            </a:r>
          </a:p>
          <a:p>
            <a:r>
              <a:rPr lang="en-US" sz="900" u="sng" dirty="0" smtClean="0"/>
              <a:t>Synthetic partitions</a:t>
            </a:r>
            <a:r>
              <a:rPr lang="en-US" sz="900" dirty="0" smtClean="0"/>
              <a:t> provide the facility to introduce </a:t>
            </a:r>
            <a:r>
              <a:rPr lang="en-US" sz="900" u="sng" dirty="0" smtClean="0"/>
              <a:t>implementation domain concepts</a:t>
            </a:r>
            <a:r>
              <a:rPr lang="en-US" sz="900" dirty="0" smtClean="0"/>
              <a:t>, that is, concepts that encapsulate elective design features that will relate to design frameworks and let us build design framework (DF) patterns that capture architectural structures in the DF without having to descend into the detail of and commitment to programming level structures and operations. In an example that we will look at, a synthetic partitioning concept will define a “</a:t>
            </a:r>
            <a:r>
              <a:rPr lang="en-US" sz="900" u="sng" dirty="0" smtClean="0"/>
              <a:t>slice of an image center</a:t>
            </a:r>
            <a:r>
              <a:rPr lang="en-US" sz="900" dirty="0" smtClean="0"/>
              <a:t>”, which will mean that it is a specialization of the natural partitioning constraint </a:t>
            </a:r>
            <a:r>
              <a:rPr lang="en-US" sz="900" u="sng" dirty="0" smtClean="0"/>
              <a:t>center</a:t>
            </a:r>
            <a:r>
              <a:rPr lang="en-US" sz="900" dirty="0" smtClean="0"/>
              <a:t> and thereby, will inherit those properties of a center partition (e.g., definitions of programming components specific to a center such as a neighborhood weight function) that are no different from (and therefore, not specialized for) a </a:t>
            </a:r>
            <a:r>
              <a:rPr lang="en-US" sz="900" u="sng" dirty="0" smtClean="0"/>
              <a:t>slice of an image center.</a:t>
            </a:r>
            <a:r>
              <a:rPr lang="en-US" sz="900" dirty="0" smtClean="0"/>
              <a:t> However, other properties that are specific to a </a:t>
            </a:r>
            <a:r>
              <a:rPr lang="en-US" sz="900" u="sng" dirty="0" smtClean="0"/>
              <a:t>slice of an image center</a:t>
            </a:r>
            <a:r>
              <a:rPr lang="en-US" sz="900" dirty="0" smtClean="0"/>
              <a:t> (e.g., definitions that determine loop ranges for a </a:t>
            </a:r>
            <a:r>
              <a:rPr lang="en-US" sz="900" u="sng" dirty="0" smtClean="0"/>
              <a:t>slice of an image center)</a:t>
            </a:r>
            <a:r>
              <a:rPr lang="en-US" sz="900" dirty="0" smtClean="0"/>
              <a:t> will be specialized for it. Thus, such component definitions are said to “encapsulate the design feature” of a slice of an image center and the code that is generated from those definitions will correctly express that design feature in the target program implementation code.</a:t>
            </a:r>
          </a:p>
          <a:p>
            <a:endParaRPr lang="en-US" sz="900" dirty="0" smtClean="0"/>
          </a:p>
          <a:p>
            <a:r>
              <a:rPr lang="en-US" sz="900" dirty="0" smtClean="0"/>
              <a:t>APCs allow DSLGen™ to build a functionally-based logical architecture (LA) of the computation and evolve that LA (via the introduction of synthetic partitions) to an architecture that meshes with some target design framework and thereby can be cast into actual code that has the desired properties. </a:t>
            </a:r>
            <a:r>
              <a:rPr lang="en-US" sz="900" u="sng" dirty="0" smtClean="0"/>
              <a:t>Functionally based </a:t>
            </a:r>
            <a:r>
              <a:rPr lang="en-US" sz="900" dirty="0" smtClean="0"/>
              <a:t>definitions of components, like a neighborhood weight function for a convolution, provide the “referential transparency” property, which allows the definitions to be relocated within the LA (and to a limited degree within a DF) without the kind of dependencies that programming language abstractions would introduce. That is, “referential transparency”  means that the generator does not have to deal with side-effects of the component definitions.</a:t>
            </a:r>
          </a:p>
          <a:p>
            <a:endParaRPr lang="en-US" sz="900" dirty="0" smtClean="0"/>
          </a:p>
          <a:p>
            <a:r>
              <a:rPr lang="en-US" sz="900" dirty="0" smtClean="0"/>
              <a:t>So, to get a tiny bit more concrete, the next slide shows an abstract view of an initial LA for a specific example.</a:t>
            </a:r>
            <a:endParaRPr lang="en-US" sz="900" u="sng"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 abstract example of a</a:t>
            </a:r>
            <a:r>
              <a:rPr lang="en-US" baseline="0" dirty="0" smtClean="0"/>
              <a:t> set of initial LA layers, where a problem domain loop (e.g., a loop over a grayscale image or RGB image) is by implication partitioned into edges and centers because of the partition APC  that modifies it. Within an edge partition (e.g., the top edge of the image, just to get concrete), the neighborhood (e.g., sp) is specialized into a neighborhood specific to that partition (e.g., sp-edge1). Furthermore, that neighborhood specialization will trigger the component definitions [e.g., the Method-Transform (MT) defining (w sp …) ] to be specialized to the specific partition (e.g., edge1) producing a Method-Transform like (W sp-edge1 …). To achieve this specialization, the generator assumes the partitioning condition of one of the partitions is true (e.g., (== </a:t>
            </a:r>
            <a:r>
              <a:rPr lang="en-US" baseline="0" dirty="0" err="1" smtClean="0"/>
              <a:t>i</a:t>
            </a:r>
            <a:r>
              <a:rPr lang="en-US" baseline="0" dirty="0" smtClean="0"/>
              <a:t> 0)), substitutes “t” for that expression and partially evaluates the RHS of the MT (w sp …). The result of that partial evaluation becomes the new RHS of the definition of (w sp-edge1 …). In a few moments, we will show how this specialization occurs (see the IL Specializations slide below).</a:t>
            </a:r>
          </a:p>
          <a:p>
            <a:endParaRPr lang="en-US" baseline="0" dirty="0" smtClean="0"/>
          </a:p>
          <a:p>
            <a:r>
              <a:rPr lang="en-US" baseline="0" dirty="0" smtClean="0"/>
              <a:t>Thus, each partition object has a set of component definitions specialized to it for building code elements that are specific to that definition. These specialized definitions “encapsulate” the design feature of “edge-</a:t>
            </a:r>
            <a:r>
              <a:rPr lang="en-US" baseline="0" dirty="0" err="1" smtClean="0"/>
              <a:t>ness</a:t>
            </a:r>
            <a:r>
              <a:rPr lang="en-US" baseline="0" dirty="0" smtClean="0"/>
              <a:t>” or “center-</a:t>
            </a:r>
            <a:r>
              <a:rPr lang="en-US" baseline="0" dirty="0" err="1" smtClean="0"/>
              <a:t>ness</a:t>
            </a:r>
            <a:r>
              <a:rPr lang="en-US" baseline="0" dirty="0" smtClean="0"/>
              <a:t>” of digital images. When the generator in-lines these definitions, we can be assured that they will generate code that reflects this design feature. A little later in the talk, we will see some concrete examples of LA-s as seen by a domain engineer who is using a tool called the Architecture Browser in the course of his debugging or extending the generator.</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let’s look at the two specifications provided by the application programmer to DSLGen™ to generate differing</a:t>
            </a:r>
            <a:r>
              <a:rPr lang="en-US" baseline="0" dirty="0" smtClean="0"/>
              <a:t> implementation code for differing execution platforms. We will start with the specification of the computation of Sobel edge detection.  </a:t>
            </a:r>
            <a:r>
              <a:rPr lang="en-US" b="1" baseline="0" dirty="0" smtClean="0"/>
              <a:t>(Reader’s Note: the following slide is a “build” slide and the speaker’s notes for that slide reflect this. If you are reading this presentation as a pdf file, you will have to use your imagination!)</a:t>
            </a:r>
          </a:p>
          <a:p>
            <a:endParaRPr lang="en-US" baseline="0" dirty="0" smtClean="0"/>
          </a:p>
          <a:p>
            <a:r>
              <a:rPr lang="en-US" baseline="0" dirty="0" smtClean="0"/>
              <a:t>(NB: the word “edge” is an overloaded term in the context of this talk. The Sobel algorithm is referring to visual edges in an image and “edge” in DSLGen™ is a subclass of the </a:t>
            </a:r>
            <a:r>
              <a:rPr lang="en-US" baseline="0" dirty="0" err="1" smtClean="0"/>
              <a:t>matrixpartition</a:t>
            </a:r>
            <a:r>
              <a:rPr lang="en-US" baseline="0" dirty="0" smtClean="0"/>
              <a:t> class (which itself is a subclass of the APC class). Thus, that latter “edge” is a partition. These kinds of word collisions are unavoidable in a semantically rich environment like this but I assume that the listener can easily disambiguate based on context.)</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7" name="Slide Image Placeholder 1"/>
          <p:cNvSpPr>
            <a:spLocks noGrp="1" noRot="1" noChangeAspect="1"/>
          </p:cNvSpPr>
          <p:nvPr>
            <p:ph type="sldImg"/>
          </p:nvPr>
        </p:nvSpPr>
        <p:spPr bwMode="auto">
          <a:noFill/>
          <a:ln>
            <a:solidFill>
              <a:srgbClr val="000000"/>
            </a:solidFill>
            <a:miter lim="800000"/>
            <a:headEnd/>
            <a:tailEnd/>
          </a:ln>
        </p:spPr>
      </p:sp>
      <p:sp>
        <p:nvSpPr>
          <p:cNvPr id="787458" name="Notes Placeholder 2"/>
          <p:cNvSpPr>
            <a:spLocks noGrp="1"/>
          </p:cNvSpPr>
          <p:nvPr>
            <p:ph type="body" idx="1"/>
          </p:nvPr>
        </p:nvSpPr>
        <p:spPr bwMode="auto">
          <a:noFill/>
        </p:spPr>
        <p:txBody>
          <a:bodyPr wrap="square" numCol="1" anchor="t" anchorCtr="0" compatLnSpc="1">
            <a:prstTxWarp prst="textNoShape">
              <a:avLst/>
            </a:prstTxWarp>
          </a:bodyPr>
          <a:lstStyle/>
          <a:p>
            <a:pPr marL="177778" indent="-177778" eaLnBrk="1" hangingPunct="1">
              <a:spcBef>
                <a:spcPct val="0"/>
              </a:spcBef>
              <a:buFontTx/>
              <a:buChar char="-"/>
            </a:pPr>
            <a:r>
              <a:rPr lang="en-US" dirty="0" smtClean="0"/>
              <a:t>Implementation neutral spec of computation UNCHANGED!! </a:t>
            </a:r>
          </a:p>
          <a:p>
            <a:pPr marL="177778" indent="-177778" eaLnBrk="1" hangingPunct="1">
              <a:spcBef>
                <a:spcPct val="0"/>
              </a:spcBef>
              <a:buFontTx/>
              <a:buChar char="-"/>
            </a:pPr>
            <a:r>
              <a:rPr lang="en-US" dirty="0" smtClean="0"/>
              <a:t>Spec for different execution platform (Optimize for multicore with MS threads and load leveling for heavyweight computations)</a:t>
            </a:r>
          </a:p>
        </p:txBody>
      </p:sp>
      <p:sp>
        <p:nvSpPr>
          <p:cNvPr id="787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7E7777-F4E7-4D3F-8F99-105D16E1B7EF}" type="slidenum">
              <a:rPr lang="en-US">
                <a:cs typeface="Arial" charset="0"/>
              </a:rPr>
              <a:pPr fontAlgn="base">
                <a:spcBef>
                  <a:spcPct val="0"/>
                </a:spcBef>
                <a:spcAft>
                  <a:spcPct val="0"/>
                </a:spcAft>
                <a:defRPr/>
              </a:pPr>
              <a:t>4</a:t>
            </a:fld>
            <a:endParaRPr lang="en-US">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14287">
              <a:defRPr/>
            </a:pPr>
            <a:r>
              <a:rPr lang="en-US" sz="1000" b="1" dirty="0" smtClean="0"/>
              <a:t>First mouse click </a:t>
            </a:r>
            <a:r>
              <a:rPr lang="en-US" sz="1000" dirty="0" smtClean="0"/>
              <a:t>– the heart of Sobel edge detection expressed in the Image Algebra (IA) as the formula that we have seen and analyzed earlier.  </a:t>
            </a:r>
            <a:r>
              <a:rPr lang="en-US" sz="1000" b="1" dirty="0" smtClean="0"/>
              <a:t>b = [(a </a:t>
            </a:r>
            <a:r>
              <a:rPr lang="en-US" sz="1000" b="1" dirty="0" smtClean="0">
                <a:sym typeface="Symbol"/>
              </a:rPr>
              <a:t></a:t>
            </a:r>
            <a:r>
              <a:rPr lang="en-US" sz="1000" b="1" dirty="0" smtClean="0"/>
              <a:t>  s)</a:t>
            </a:r>
            <a:r>
              <a:rPr lang="en-US" sz="1000" b="1" baseline="30000" dirty="0" smtClean="0"/>
              <a:t>2</a:t>
            </a:r>
            <a:r>
              <a:rPr lang="en-US" sz="1000" b="1" dirty="0" smtClean="0"/>
              <a:t>  + (a </a:t>
            </a:r>
            <a:r>
              <a:rPr lang="en-US" sz="1000" b="1" dirty="0" smtClean="0">
                <a:sym typeface="Symbol"/>
              </a:rPr>
              <a:t></a:t>
            </a:r>
            <a:r>
              <a:rPr lang="en-US" sz="1000" b="1" dirty="0" smtClean="0"/>
              <a:t>  sp)</a:t>
            </a:r>
            <a:r>
              <a:rPr lang="en-US" sz="1000" b="1" baseline="30000" dirty="0" smtClean="0"/>
              <a:t>2</a:t>
            </a:r>
            <a:r>
              <a:rPr lang="en-US" sz="1000" b="1" dirty="0" smtClean="0"/>
              <a:t> ] </a:t>
            </a:r>
            <a:r>
              <a:rPr lang="en-US" sz="1000" b="1" baseline="30000" dirty="0" smtClean="0"/>
              <a:t>1/2</a:t>
            </a:r>
            <a:r>
              <a:rPr lang="en-US" sz="1000" b="1" dirty="0" smtClean="0"/>
              <a:t>    </a:t>
            </a:r>
          </a:p>
          <a:p>
            <a:endParaRPr lang="en-US" sz="1000" b="1" dirty="0" smtClean="0"/>
          </a:p>
          <a:p>
            <a:r>
              <a:rPr lang="en-US" sz="1000" dirty="0" smtClean="0"/>
              <a:t>Now we need some definitions for the elements of that expression. Let’s start with the two images, a and b. In </a:t>
            </a:r>
            <a:r>
              <a:rPr lang="en-US" sz="1000" dirty="0" err="1" smtClean="0"/>
              <a:t>DLSGen</a:t>
            </a:r>
            <a:r>
              <a:rPr lang="en-US" sz="1000" dirty="0" smtClean="0"/>
              <a:t>™ these are expressed as declarations that look like … </a:t>
            </a:r>
            <a:r>
              <a:rPr lang="en-US" sz="1000" b="1" dirty="0" smtClean="0"/>
              <a:t>second mouse click </a:t>
            </a:r>
            <a:r>
              <a:rPr lang="en-US" sz="1000" dirty="0" smtClean="0"/>
              <a:t>…</a:t>
            </a:r>
            <a:endParaRPr lang="en-US" sz="1000" b="1" baseline="-25000" dirty="0" smtClean="0">
              <a:solidFill>
                <a:schemeClr val="bg1"/>
              </a:solidFill>
            </a:endParaRPr>
          </a:p>
          <a:p>
            <a:r>
              <a:rPr lang="en-US" sz="1000" dirty="0" smtClean="0"/>
              <a:t>These definitions for images a and b use the built-in type BWImage. They further declare that a and b are M by N matrices  (i.e., “</a:t>
            </a:r>
            <a:r>
              <a:rPr lang="en-US" sz="1000" b="1" dirty="0" smtClean="0"/>
              <a:t>:form (array m n)</a:t>
            </a:r>
            <a:r>
              <a:rPr lang="en-US" sz="1000" dirty="0" smtClean="0"/>
              <a:t>” ) containing </a:t>
            </a:r>
            <a:r>
              <a:rPr lang="en-US" sz="1000" dirty="0" err="1" smtClean="0"/>
              <a:t>BWPixels</a:t>
            </a:r>
            <a:r>
              <a:rPr lang="en-US" sz="1000" dirty="0" smtClean="0"/>
              <a:t> (i.e., “</a:t>
            </a:r>
            <a:r>
              <a:rPr lang="en-US" sz="1000" b="1" dirty="0" smtClean="0"/>
              <a:t>:of </a:t>
            </a:r>
            <a:r>
              <a:rPr lang="en-US" sz="1000" b="1" dirty="0" err="1" smtClean="0"/>
              <a:t>BWPixels</a:t>
            </a:r>
            <a:r>
              <a:rPr lang="en-US" sz="1000" dirty="0" smtClean="0"/>
              <a:t>” indicates grayscale pixels). </a:t>
            </a:r>
            <a:r>
              <a:rPr lang="en-US" sz="1000" dirty="0" err="1" smtClean="0"/>
              <a:t>BWPixels</a:t>
            </a:r>
            <a:r>
              <a:rPr lang="en-US" sz="1000" dirty="0" smtClean="0"/>
              <a:t> will eventually get mapped to a C language type, e.g., int.</a:t>
            </a:r>
          </a:p>
          <a:p>
            <a:endParaRPr lang="en-US" sz="1000" dirty="0" smtClean="0"/>
          </a:p>
          <a:p>
            <a:r>
              <a:rPr lang="en-US" sz="1000" dirty="0" smtClean="0"/>
              <a:t>We also have to declare m and n as the built-in type DSNumber and again, this type will eventually get mapped to a C type like int. Notice there are no initial values for m or n. The application programmer will have to provide them or provide code that provides them. </a:t>
            </a:r>
          </a:p>
          <a:p>
            <a:endParaRPr lang="en-US" sz="1000" dirty="0" smtClean="0"/>
          </a:p>
          <a:p>
            <a:r>
              <a:rPr lang="en-US" sz="1000" dirty="0" smtClean="0"/>
              <a:t>Notice also that there is a logical expression in the </a:t>
            </a:r>
            <a:r>
              <a:rPr lang="en-US" sz="1000" b="1" dirty="0" smtClean="0"/>
              <a:t>“:facts</a:t>
            </a:r>
            <a:r>
              <a:rPr lang="en-US" sz="1000" dirty="0" smtClean="0"/>
              <a:t>” slot of m and n restricting those values to be greater than 1. Why? Any object in DSLGen™, and virtually every data entity the generator works with, is a CLOS object and will have a “facts” slot that may contain a conjunctive list  of assertions that provide facts about that object. These facts may be used by the partial evaluator (PE) when it is trying to simplify a logical expression like “(</a:t>
            </a:r>
            <a:r>
              <a:rPr lang="en-US" sz="1000" dirty="0" err="1" smtClean="0"/>
              <a:t>i</a:t>
            </a:r>
            <a:r>
              <a:rPr lang="en-US" sz="1000" dirty="0" smtClean="0"/>
              <a:t> == (m + 1))” in a partition context in which it is already known that “(</a:t>
            </a:r>
            <a:r>
              <a:rPr lang="en-US" sz="1000" dirty="0" err="1" smtClean="0"/>
              <a:t>i</a:t>
            </a:r>
            <a:r>
              <a:rPr lang="en-US" sz="1000" dirty="0" smtClean="0"/>
              <a:t> == 0)”.  The partial evaluator will call the simultaneous inequality equation solver to try to determine whether “(</a:t>
            </a:r>
            <a:r>
              <a:rPr lang="en-US" sz="1000" dirty="0" err="1" smtClean="0"/>
              <a:t>i</a:t>
            </a:r>
            <a:r>
              <a:rPr lang="en-US" sz="1000" dirty="0" smtClean="0"/>
              <a:t> == (m + 1))” is true, false or unknown. Given, the fact that (m&gt;1), the solver will be able to prove that “(</a:t>
            </a:r>
            <a:r>
              <a:rPr lang="en-US" sz="1000" dirty="0" err="1" smtClean="0"/>
              <a:t>i</a:t>
            </a:r>
            <a:r>
              <a:rPr lang="en-US" sz="1000" dirty="0" smtClean="0"/>
              <a:t> == (m + 1))”  is false when “(</a:t>
            </a:r>
            <a:r>
              <a:rPr lang="en-US" sz="1000" dirty="0" err="1" smtClean="0"/>
              <a:t>i</a:t>
            </a:r>
            <a:r>
              <a:rPr lang="en-US" sz="1000" dirty="0" smtClean="0"/>
              <a:t> == 0)”. Based on this result, the PE can simplify “(</a:t>
            </a:r>
            <a:r>
              <a:rPr lang="en-US" sz="1000" dirty="0" err="1" smtClean="0"/>
              <a:t>i</a:t>
            </a:r>
            <a:r>
              <a:rPr lang="en-US" sz="1000" dirty="0" smtClean="0"/>
              <a:t> == (m + 1))” to false, which may well lead to more extensive code simplifications (e.g., if “(</a:t>
            </a:r>
            <a:r>
              <a:rPr lang="en-US" sz="1000" dirty="0" err="1" smtClean="0"/>
              <a:t>i</a:t>
            </a:r>
            <a:r>
              <a:rPr lang="en-US" sz="1000" dirty="0" smtClean="0"/>
              <a:t> == (m + 1))” is the test condition of an if-then-else statement, that if-then-else would simplify to just the else clause).</a:t>
            </a:r>
          </a:p>
          <a:p>
            <a:endParaRPr lang="en-US" sz="1000" dirty="0" smtClean="0"/>
          </a:p>
          <a:p>
            <a:r>
              <a:rPr lang="en-US" sz="1000" b="1" dirty="0" smtClean="0"/>
              <a:t>Third mouse click </a:t>
            </a:r>
            <a:r>
              <a:rPr lang="en-US" sz="1000" dirty="0" smtClean="0"/>
              <a:t>– Now, we need declarations for the neighborhoods s and sp. The Neighborhood type is another built-in definition. The s and sp neighborhoods are declared to be 2 by 2 arrays that, in the Image Algebra domain specific language, are indexed from -1 to 1 on both dimensions. This is to allow the center pixel of the neighborhood to be at [0,0] of the neighborhood. Of course, when mapped to C, these ranges will become 0 to 2.</a:t>
            </a:r>
          </a:p>
          <a:p>
            <a:endParaRPr lang="en-US" sz="1000" dirty="0" smtClean="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(This</a:t>
            </a:r>
            <a:r>
              <a:rPr lang="en-US" baseline="0" dirty="0" smtClean="0"/>
              <a:t> hidden slide is included to allow continuation of the speaker’s notes.) </a:t>
            </a:r>
          </a:p>
          <a:p>
            <a:r>
              <a:rPr lang="en-US" dirty="0" smtClean="0"/>
              <a:t>Now</a:t>
            </a:r>
            <a:r>
              <a:rPr lang="en-US" dirty="0" smtClean="0"/>
              <a:t>, we need some definitions for the domain specific operators. Let’s start with convolution, which is built-in. In fact, the IA provides a number of kinds of convolutions (e.g., sum of products, product of sums, max of all pair max-s, min of all pair min-s, and exclusive or). But for this example, we will need the sum of products version of convolution, which is defined as  </a:t>
            </a:r>
            <a:r>
              <a:rPr lang="en-US" b="1" dirty="0" smtClean="0"/>
              <a:t>Fourth mouse click.</a:t>
            </a:r>
          </a:p>
          <a:p>
            <a:r>
              <a:rPr lang="en-US" dirty="0" smtClean="0"/>
              <a:t>This definition suggests that the computation walks over the neighborhood summing up the products of a pixel and a neighborhood weight defined for each [</a:t>
            </a:r>
            <a:r>
              <a:rPr lang="en-US" dirty="0" err="1" smtClean="0"/>
              <a:t>p+offsetp,q+offsetq</a:t>
            </a:r>
            <a:r>
              <a:rPr lang="en-US" dirty="0" smtClean="0"/>
              <a:t>] position within the neighborhood.</a:t>
            </a:r>
          </a:p>
          <a:p>
            <a:endParaRPr lang="en-US" dirty="0" smtClean="0"/>
          </a:p>
          <a:p>
            <a:r>
              <a:rPr lang="en-US" dirty="0" smtClean="0"/>
              <a:t>(</a:t>
            </a:r>
            <a:r>
              <a:rPr lang="en-US" b="1" dirty="0" smtClean="0"/>
              <a:t>Speakers</a:t>
            </a:r>
            <a:r>
              <a:rPr lang="en-US" dirty="0" smtClean="0"/>
              <a:t> </a:t>
            </a:r>
            <a:r>
              <a:rPr lang="en-US" b="1" dirty="0" smtClean="0"/>
              <a:t>NOTE:</a:t>
            </a:r>
            <a:r>
              <a:rPr lang="en-US" dirty="0" smtClean="0"/>
              <a:t> IF needed, the </a:t>
            </a:r>
            <a:r>
              <a:rPr lang="en-US" b="1" dirty="0" smtClean="0"/>
              <a:t>Center Action button </a:t>
            </a:r>
            <a:r>
              <a:rPr lang="en-US" dirty="0" smtClean="0"/>
              <a:t>will jump to the Intuitive computational essence of convolution for an a[i,j] pixel in the center part of the image followed by an analogous slide for an edge pixel. The </a:t>
            </a:r>
            <a:r>
              <a:rPr lang="en-US" b="1" dirty="0" smtClean="0"/>
              <a:t>Return Action Button </a:t>
            </a:r>
            <a:r>
              <a:rPr lang="en-US" dirty="0" smtClean="0"/>
              <a:t>on the edge pixel essence slide will return directly to this slide. </a:t>
            </a:r>
            <a:r>
              <a:rPr lang="en-US" b="1" dirty="0" smtClean="0"/>
              <a:t>Return Action Buttons return to the last slide viewed, so </a:t>
            </a:r>
            <a:r>
              <a:rPr lang="en-US" b="1" u="sng" dirty="0" smtClean="0"/>
              <a:t>follow the sequence precisely</a:t>
            </a:r>
            <a:r>
              <a:rPr lang="en-US" b="1" dirty="0" smtClean="0"/>
              <a:t> or risk getting lost in the presentation sequence.</a:t>
            </a:r>
            <a:r>
              <a:rPr lang="en-US" dirty="0" smtClean="0"/>
              <a:t>)</a:t>
            </a:r>
          </a:p>
          <a:p>
            <a:endParaRPr lang="en-US" dirty="0" smtClean="0"/>
          </a:p>
          <a:p>
            <a:r>
              <a:rPr lang="en-US" dirty="0" smtClean="0"/>
              <a:t>Now, we need definitions for (w sp ….) and (w s …). </a:t>
            </a:r>
            <a:r>
              <a:rPr lang="en-US" b="1" dirty="0" smtClean="0"/>
              <a:t>Fifth and sixth mouse click.</a:t>
            </a:r>
            <a:r>
              <a:rPr lang="en-US" dirty="0" smtClean="0"/>
              <a:t> The definitions of w of sp and w of s are so-called </a:t>
            </a:r>
            <a:r>
              <a:rPr lang="en-US" b="1" dirty="0" smtClean="0"/>
              <a:t>method-transforms</a:t>
            </a:r>
            <a:r>
              <a:rPr lang="en-US" dirty="0" smtClean="0"/>
              <a:t> (</a:t>
            </a:r>
            <a:r>
              <a:rPr lang="en-US" b="1" dirty="0" smtClean="0"/>
              <a:t>MTs</a:t>
            </a:r>
            <a:r>
              <a:rPr lang="en-US" dirty="0" smtClean="0"/>
              <a:t>) because internally they become transformations that look and largely behave like methods. “w” behaves like a method name. sp and s behave somewhat like classes in that the w definitions are inherited up the type hierarchy starting with sp and s. For example, if we have a specialization of sp, say sp-edge1 but there is no MT that matches (w sp-edge1 …), then the MT defined for (w sp ….) would match and that transform would fire. Note that transforms are </a:t>
            </a:r>
            <a:r>
              <a:rPr lang="en-US" u="sng" dirty="0" smtClean="0"/>
              <a:t>enabled</a:t>
            </a:r>
            <a:r>
              <a:rPr lang="en-US" dirty="0" smtClean="0"/>
              <a:t> only for specific </a:t>
            </a:r>
            <a:r>
              <a:rPr lang="en-US" u="sng" dirty="0" smtClean="0"/>
              <a:t>NAMED generator phases </a:t>
            </a:r>
            <a:r>
              <a:rPr lang="en-US" dirty="0" smtClean="0"/>
              <a:t>and MT’s are enabled (by implication) only for the phase that does inlining of definitions (i.e., the </a:t>
            </a:r>
            <a:r>
              <a:rPr lang="en-US" b="1" dirty="0" smtClean="0"/>
              <a:t>“formals</a:t>
            </a:r>
            <a:r>
              <a:rPr lang="en-US" b="0" dirty="0" smtClean="0"/>
              <a:t>” phase) </a:t>
            </a:r>
            <a:r>
              <a:rPr lang="en-US" b="1" dirty="0" smtClean="0"/>
              <a:t>,</a:t>
            </a:r>
            <a:r>
              <a:rPr lang="en-US" dirty="0" smtClean="0"/>
              <a:t> which is rather late in the generation process after the code design process is completed.</a:t>
            </a:r>
          </a:p>
          <a:p>
            <a:endParaRPr lang="en-US" dirty="0" smtClean="0"/>
          </a:p>
          <a:p>
            <a:r>
              <a:rPr lang="en-US" dirty="0" smtClean="0"/>
              <a:t>So, in the definition of w of sp, what looks like a parameter sequence is actually a pattern specification, which will try to match some AST subtree and will succeed if that subtree is of the form “(w sp ….)” or, as noted earlier, some other more specialized form based on a specialization of sp (e.g., sp-edge1). I don’t want to get too deeply into the weeds with this pattern matching process because the details are not really relevant for the level that we are describing. Suffice it to say, that pattern building parts (like ArrayReference) are defined elsewhere and do a lot of fetching of relevant information and binding that information to the pattern variables (e.g., ?</a:t>
            </a:r>
            <a:r>
              <a:rPr lang="en-US" dirty="0" err="1" smtClean="0"/>
              <a:t>i</a:t>
            </a:r>
            <a:r>
              <a:rPr lang="en-US" dirty="0" smtClean="0"/>
              <a:t>, ?j, ?</a:t>
            </a:r>
            <a:r>
              <a:rPr lang="en-US" dirty="0" err="1" smtClean="0"/>
              <a:t>ihigh</a:t>
            </a:r>
            <a:r>
              <a:rPr lang="en-US" dirty="0" smtClean="0"/>
              <a:t>, etc.). This pattern will get the names of the indexes traversing the image (e.g., “</a:t>
            </a:r>
            <a:r>
              <a:rPr lang="en-US" dirty="0" err="1" smtClean="0"/>
              <a:t>i</a:t>
            </a:r>
            <a:r>
              <a:rPr lang="en-US" dirty="0" smtClean="0"/>
              <a:t>” and “j”), their ranges (e.g., ? ilow and ?</a:t>
            </a:r>
            <a:r>
              <a:rPr lang="en-US" dirty="0" err="1" smtClean="0"/>
              <a:t>ihigh</a:t>
            </a:r>
            <a:r>
              <a:rPr lang="en-US" dirty="0" smtClean="0"/>
              <a:t>, which might be bound to “0” and “(- m 1)” ), and the indexes traversing the neighborhood (e.g., ?p and ?q) among other data.</a:t>
            </a:r>
          </a:p>
          <a:p>
            <a:endParaRPr lang="en-US" dirty="0" smtClean="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t>(This</a:t>
            </a:r>
            <a:r>
              <a:rPr lang="en-US" sz="1000" baseline="0" dirty="0" smtClean="0"/>
              <a:t> hidden slide is included to allow continuation of the speaker’s notes.) </a:t>
            </a:r>
          </a:p>
          <a:p>
            <a:r>
              <a:rPr lang="en-US" sz="1000" dirty="0" smtClean="0"/>
              <a:t>The </a:t>
            </a:r>
            <a:r>
              <a:rPr lang="en-US" sz="1000" dirty="0" smtClean="0"/>
              <a:t>RHS of the transform is the functional expression that is the body of the MT definition. That body basically says if either ?</a:t>
            </a:r>
            <a:r>
              <a:rPr lang="en-US" sz="1000" dirty="0" err="1" smtClean="0"/>
              <a:t>i</a:t>
            </a:r>
            <a:r>
              <a:rPr lang="en-US" sz="1000" dirty="0" smtClean="0"/>
              <a:t> or ?j is an edge pixel, the definition is 0. Otherwise, it is a messy expression that, if one walks through it on paper, one will derive the matrix of weights for sp shown in convolution essence diagram for NON-edge pixels. </a:t>
            </a:r>
            <a:r>
              <a:rPr lang="en-US" sz="1000" b="1" dirty="0" smtClean="0"/>
              <a:t>(Optionally, the speaker can use the Center Action Button to traverse to the Essence slide for center to show the values. But be sure to then click to next slide (edge pixels) and finally click the Return Action Button to come back HERE to further explain the key idea of Partitioning Conditions.)</a:t>
            </a:r>
          </a:p>
          <a:p>
            <a:endParaRPr lang="en-US" sz="1000" dirty="0" smtClean="0"/>
          </a:p>
          <a:p>
            <a:r>
              <a:rPr lang="en-US" sz="1000" dirty="0" smtClean="0"/>
              <a:t>Now, a </a:t>
            </a:r>
            <a:r>
              <a:rPr lang="en-US" sz="1000" b="1" dirty="0" smtClean="0"/>
              <a:t>key idea </a:t>
            </a:r>
            <a:r>
              <a:rPr lang="en-US" sz="1000" dirty="0" smtClean="0"/>
              <a:t>of this definition is that the application programmer is providing DSLGen™ with domain specific knowledge about the </a:t>
            </a:r>
            <a:r>
              <a:rPr lang="en-US" sz="1000" u="sng" dirty="0" smtClean="0"/>
              <a:t>natural partitioning </a:t>
            </a:r>
            <a:r>
              <a:rPr lang="en-US" sz="1000" dirty="0" smtClean="0"/>
              <a:t>of this computation. He or she is doing this by the </a:t>
            </a:r>
            <a:r>
              <a:rPr lang="en-US" sz="1000" u="sng" dirty="0" smtClean="0"/>
              <a:t>property list </a:t>
            </a:r>
            <a:r>
              <a:rPr lang="en-US" sz="1000" dirty="0" smtClean="0"/>
              <a:t>(a so-called </a:t>
            </a:r>
            <a:r>
              <a:rPr lang="en-US" sz="1000" u="sng" dirty="0" smtClean="0"/>
              <a:t>“tags” lis</a:t>
            </a:r>
            <a:r>
              <a:rPr lang="en-US" sz="1000" dirty="0" smtClean="0"/>
              <a:t>t) that provides information about the (or …) expression. </a:t>
            </a:r>
            <a:r>
              <a:rPr lang="en-US" sz="1000" b="1" dirty="0" smtClean="0"/>
              <a:t>Seventh mouse click. </a:t>
            </a:r>
            <a:r>
              <a:rPr lang="en-US" sz="1000" dirty="0" smtClean="0"/>
              <a:t>The tags list provides a “constraints” property that defines the (or …) expression as a partitioning condition for this computation, identifies the kind of partitioning as “partitionmatrixtest” and identifies the kind of domain object(s) that the partitioning condition identifies (i.e., matrix edges). This will trigger construction of a set of four edge partition objects (one for each disjunct) and an implied center partition for the negative case. The construction of the partitioning objects further triggers the creation of specialized definitions of MTs for each partition object so that when code is generated for expressions within the contexts of these different computational partitions, the definition specific to that computational context (i.e., specific to that computational partition) will be used to generate that code. We can see an example of how these specialize definitions are derived by showing an example for this MT definition. </a:t>
            </a:r>
            <a:r>
              <a:rPr lang="en-US" sz="1000" b="1" dirty="0" smtClean="0"/>
              <a:t>(Speaker’s note: Click on the “Specializations of w of sp” Action Button. This goes to a build chart requiring 5 clicks to fully explain. But sure to return HERE using the Return Action Button upon completion of the slide.)</a:t>
            </a:r>
            <a:endParaRPr lang="en-US" sz="1000" dirty="0" smtClean="0"/>
          </a:p>
          <a:p>
            <a:endParaRPr lang="en-US" sz="1000" dirty="0" smtClean="0"/>
          </a:p>
          <a:p>
            <a:r>
              <a:rPr lang="en-US" sz="1000" dirty="0" smtClean="0"/>
              <a:t>Now, we have all of the computational definitions we need to follow through a Sobel example. So now, let’s examine what the execution platform specification looks like. </a:t>
            </a:r>
            <a:r>
              <a:rPr lang="en-US" sz="1000" b="1" dirty="0" smtClean="0"/>
              <a:t>Click the Go To Preview of Machinery Action button to leave this slide for good.</a:t>
            </a:r>
            <a:endParaRPr lang="en-US" sz="1000" dirty="0" smtClean="0"/>
          </a:p>
          <a:p>
            <a:endParaRPr lang="en-US" sz="1000"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87">
              <a:defRPr/>
            </a:pPr>
            <a:r>
              <a:rPr lang="en-US" dirty="0" smtClean="0"/>
              <a:t>A</a:t>
            </a:r>
            <a:r>
              <a:rPr lang="en-US" baseline="0" dirty="0" smtClean="0"/>
              <a:t> convolution is computed for all non-edge pixels a[i,j] by pair wise multiplying  a[i,j]  and its neighboring pixels with the weights of the neighborhood s and then summing all of those values produces a pixel of the intermediate </a:t>
            </a:r>
            <a:r>
              <a:rPr lang="en-US" sz="1300" dirty="0" smtClean="0"/>
              <a:t>image (a convolve s). </a:t>
            </a:r>
            <a:r>
              <a:rPr lang="en-US" dirty="0" smtClean="0"/>
              <a:t>The neighborhood sp produces another image. Notice that the weights of s are the weights of sp rotated 90 degrees clockwise. Remember these operations just produce the non-edge portions of the first two intermediate images of the overall Sobel edge detection formula. </a:t>
            </a:r>
            <a:endParaRPr lang="en-US" dirty="0" smtClean="0">
              <a:latin typeface="Book Antiqua"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analogous to the center computation except that all weights of s and sp are 0 for edge pixels. Thus, the pixel value of (a convolve s) and (a convolve sp) will both be 0.</a:t>
            </a:r>
          </a:p>
          <a:p>
            <a:endParaRPr lang="en-US" baseline="0" dirty="0" smtClean="0"/>
          </a:p>
          <a:p>
            <a:r>
              <a:rPr lang="en-US" baseline="0" dirty="0" smtClean="0"/>
              <a:t>You may notice that we are being a bit sloppy with this definition. Why? Since a[i,j] is an edge pixel, at least one row or column of neighboring pixels will not exist (a column and a row for corner pixels). The actual definitions we will use will account for this but in Sobel Edge detection, this is masked by the fact that (w s …) and (w sp …) are zero for edges. So, even if we did not properly account for this, partial evaluation would eliminate the error. However, it does matter in other computations, e.g., image averaging. In image averaging, the neighborhood loops have varying beginning and ending indexes and these will manifest themselves in the implementation code generated by a conditional expression for the indexes if the computation is partitioned and by separated instances of neighborhood loops  for the partitions (i.e., corners, non-corner-edges and centers).</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1" dirty="0" smtClean="0"/>
              <a:t>First Click –</a:t>
            </a:r>
            <a:r>
              <a:rPr lang="en-US" dirty="0" smtClean="0"/>
              <a:t> So, the objective is to produce new MT definitions that are specialized to the computational context of each different partition. We will use the MT defining the w function of the neighborhood sp as a concrete example. The procedure is to assume one partitioning condition is true and all others are false. </a:t>
            </a:r>
          </a:p>
          <a:p>
            <a:r>
              <a:rPr lang="en-US" b="1" dirty="0" smtClean="0"/>
              <a:t>Second Click - </a:t>
            </a:r>
            <a:r>
              <a:rPr lang="en-US" dirty="0" smtClean="0"/>
              <a:t>We will start with the partitioning condition specific to the sp-edge1 neighborhood. The procedure substitutes t for the partitioning condition expression “(== ?</a:t>
            </a:r>
            <a:r>
              <a:rPr lang="en-US" dirty="0" err="1" smtClean="0"/>
              <a:t>i</a:t>
            </a:r>
            <a:r>
              <a:rPr lang="en-US" dirty="0" smtClean="0"/>
              <a:t> ?ilow)” and false (i.e., nil) in the other PC-s (although that is irrelevant in this example). Then DSLGen™ partially evaluates the RHS of the MT definition </a:t>
            </a:r>
            <a:r>
              <a:rPr lang="en-US" b="1" dirty="0" smtClean="0"/>
              <a:t>(third click) </a:t>
            </a:r>
            <a:r>
              <a:rPr lang="en-US" dirty="0" smtClean="0"/>
              <a:t>which produces a new MT definition that is specialized to sp-edge1.</a:t>
            </a:r>
          </a:p>
          <a:p>
            <a:endParaRPr lang="en-US" dirty="0" smtClean="0"/>
          </a:p>
          <a:p>
            <a:r>
              <a:rPr lang="en-US" dirty="0" smtClean="0"/>
              <a:t>Once all PC-s have used, the procedure processes the all-false case </a:t>
            </a:r>
            <a:r>
              <a:rPr lang="en-US" b="1" dirty="0" smtClean="0"/>
              <a:t>(fourth click)</a:t>
            </a:r>
            <a:r>
              <a:rPr lang="en-US" dirty="0" smtClean="0"/>
              <a:t>, i.e., for this example, the case that is specific to a center pixel in the image. Partially evaluating that set of substitutions will produce </a:t>
            </a:r>
            <a:r>
              <a:rPr lang="en-US" b="1" dirty="0" smtClean="0"/>
              <a:t>(fifth click)</a:t>
            </a:r>
            <a:r>
              <a:rPr lang="en-US" dirty="0" smtClean="0"/>
              <a:t> the a new MT definition specific to sp-center5 in this example.</a:t>
            </a:r>
          </a:p>
          <a:p>
            <a:endParaRPr lang="en-US" dirty="0" smtClean="0"/>
          </a:p>
          <a:p>
            <a:r>
              <a:rPr lang="en-US" dirty="0" smtClean="0"/>
              <a:t>There are a number of MTs that taken together provide the “Intermediate Language” used to stand-in for the real code during the design phase while the architecture of the overall code design is being built, scopes developed and design features being encapsulated into the design. The IL provides the ability to use the most general form of operators, loops, etc. during the design process but when specific partitions are finally mapped onto portions of the physical code design, those portions of the physical design will be automatically specialized to the correct code forms when the IL is inlined.</a:t>
            </a:r>
          </a:p>
          <a:p>
            <a:endParaRPr lang="en-US" dirty="0" smtClean="0"/>
          </a:p>
          <a:p>
            <a:r>
              <a:rPr lang="en-US" dirty="0" smtClean="0"/>
              <a:t>The overall set of IL MTs for the domain of convolution in digital signal processing include, IL for mapping from neighborhood coordinates to image coordinates, IL for the start, end and increment for various kinds of loops (e.g., image loops or neighborhood loops), IL for mapping to the partitioning condition expression for the specific partition being inlined and so forth. Other problem domains will require other IL subsets.</a:t>
            </a:r>
          </a:p>
          <a:p>
            <a:endParaRPr lang="en-US" dirty="0" smtClean="0"/>
          </a:p>
          <a:p>
            <a:r>
              <a:rPr lang="en-US" b="1" dirty="0" smtClean="0"/>
              <a:t>(If you arrived at this slide via an Action Button and need to return to that slide, i.e., return to the Computation Specification slide, then click the Return Action Button now.)</a:t>
            </a:r>
            <a:endParaRPr lang="en-US" b="1"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000" dirty="0" smtClean="0"/>
              <a:t>Partition based </a:t>
            </a:r>
            <a:r>
              <a:rPr lang="en-US" sz="1000" u="sng" dirty="0" smtClean="0"/>
              <a:t>logical architecture </a:t>
            </a:r>
            <a:r>
              <a:rPr lang="en-US" sz="1000" dirty="0" smtClean="0"/>
              <a:t>(LA) of the computation: </a:t>
            </a:r>
          </a:p>
          <a:p>
            <a:pPr lvl="1"/>
            <a:r>
              <a:rPr lang="en-US" sz="1000" dirty="0" smtClean="0"/>
              <a:t>- Which models the natural </a:t>
            </a:r>
            <a:r>
              <a:rPr lang="en-US" sz="1000" u="sng" dirty="0" smtClean="0"/>
              <a:t>case structure of the computation</a:t>
            </a:r>
            <a:r>
              <a:rPr lang="en-US" sz="1000" dirty="0" smtClean="0"/>
              <a:t>, where the case structure is determined by some set of  </a:t>
            </a:r>
            <a:r>
              <a:rPr lang="en-US" sz="1000" u="sng" dirty="0" smtClean="0"/>
              <a:t>partitioning conditions</a:t>
            </a:r>
            <a:r>
              <a:rPr lang="en-US" sz="1000" dirty="0" smtClean="0"/>
              <a:t> (</a:t>
            </a:r>
            <a:r>
              <a:rPr lang="en-US" sz="1000" u="sng" dirty="0" smtClean="0"/>
              <a:t>PC</a:t>
            </a:r>
            <a:r>
              <a:rPr lang="en-US" sz="1000" dirty="0" smtClean="0"/>
              <a:t>)</a:t>
            </a:r>
          </a:p>
          <a:p>
            <a:pPr lvl="1"/>
            <a:r>
              <a:rPr lang="en-US" sz="1000" dirty="0" smtClean="0"/>
              <a:t>- Which exists within the </a:t>
            </a:r>
            <a:r>
              <a:rPr lang="en-US" sz="1000" u="sng" dirty="0" smtClean="0"/>
              <a:t>problem domain</a:t>
            </a:r>
            <a:r>
              <a:rPr lang="en-US" sz="1000" dirty="0" smtClean="0"/>
              <a:t> not the </a:t>
            </a:r>
            <a:r>
              <a:rPr lang="en-US" sz="1000" u="sng" dirty="0" smtClean="0"/>
              <a:t>programming language domain,</a:t>
            </a:r>
            <a:r>
              <a:rPr lang="en-US" sz="1000" dirty="0" smtClean="0"/>
              <a:t> </a:t>
            </a:r>
          </a:p>
          <a:p>
            <a:pPr lvl="1"/>
            <a:r>
              <a:rPr lang="en-US" sz="1000" dirty="0" smtClean="0"/>
              <a:t>- Whose organization is only </a:t>
            </a:r>
            <a:r>
              <a:rPr lang="en-US" sz="1000" u="sng" dirty="0" smtClean="0"/>
              <a:t>one</a:t>
            </a:r>
            <a:r>
              <a:rPr lang="en-US" sz="1000" dirty="0" smtClean="0"/>
              <a:t> of potentially many </a:t>
            </a:r>
            <a:r>
              <a:rPr lang="en-US" sz="1000" u="sng" dirty="0" smtClean="0"/>
              <a:t>APC constraint</a:t>
            </a:r>
            <a:r>
              <a:rPr lang="en-US" sz="1000" dirty="0" smtClean="0"/>
              <a:t>s on the final </a:t>
            </a:r>
            <a:r>
              <a:rPr lang="en-US" sz="1000" u="sng" dirty="0" smtClean="0"/>
              <a:t>organization of the generated code </a:t>
            </a:r>
            <a:r>
              <a:rPr lang="en-US" sz="1000" dirty="0" smtClean="0"/>
              <a:t>(i.e., organization within the programming language or implementation domain)</a:t>
            </a:r>
          </a:p>
          <a:p>
            <a:pPr lvl="1">
              <a:buFontTx/>
              <a:buChar char="-"/>
            </a:pPr>
            <a:r>
              <a:rPr lang="en-US" sz="1000" dirty="0" smtClean="0"/>
              <a:t> Whose </a:t>
            </a:r>
            <a:r>
              <a:rPr lang="en-US" sz="1000" u="sng" dirty="0" smtClean="0"/>
              <a:t>application</a:t>
            </a:r>
            <a:r>
              <a:rPr lang="en-US" sz="1000" dirty="0" smtClean="0"/>
              <a:t> (to formulate the actual code) is </a:t>
            </a:r>
            <a:r>
              <a:rPr lang="en-US" sz="1000" u="sng" dirty="0" smtClean="0"/>
              <a:t>deferred</a:t>
            </a:r>
            <a:r>
              <a:rPr lang="en-US" sz="1000" dirty="0" smtClean="0"/>
              <a:t>, and</a:t>
            </a:r>
          </a:p>
          <a:p>
            <a:pPr lvl="1">
              <a:buFontTx/>
              <a:buChar char="-"/>
            </a:pPr>
            <a:r>
              <a:rPr lang="en-US" sz="1000" dirty="0" smtClean="0"/>
              <a:t> Where the LA can be </a:t>
            </a:r>
            <a:r>
              <a:rPr lang="en-US" sz="1000" u="sng" dirty="0" smtClean="0"/>
              <a:t>changed, extended and evolved </a:t>
            </a:r>
            <a:r>
              <a:rPr lang="en-US" sz="1000" dirty="0" smtClean="0"/>
              <a:t>before it is actually applied to formulate code.</a:t>
            </a:r>
          </a:p>
          <a:p>
            <a:pPr lvl="0">
              <a:buFontTx/>
              <a:buNone/>
            </a:pPr>
            <a:endParaRPr lang="en-US" sz="1000" dirty="0" smtClean="0"/>
          </a:p>
          <a:p>
            <a:pPr lvl="0">
              <a:buFontTx/>
              <a:buNone/>
            </a:pPr>
            <a:r>
              <a:rPr lang="en-US" sz="1000" dirty="0" smtClean="0"/>
              <a:t>An </a:t>
            </a:r>
            <a:r>
              <a:rPr lang="en-US" sz="1000" u="sng" dirty="0" smtClean="0"/>
              <a:t>intermediate language (IL)</a:t>
            </a:r>
            <a:r>
              <a:rPr lang="en-US" sz="1000" dirty="0" smtClean="0"/>
              <a:t> for expressing generalized forms of operator definitions (e.g., </a:t>
            </a:r>
            <a:r>
              <a:rPr lang="en-US" sz="1000" dirty="0" smtClean="0">
                <a:sym typeface="Symbol"/>
              </a:rPr>
              <a:t>, w, row, col, etc.)</a:t>
            </a:r>
          </a:p>
          <a:p>
            <a:pPr lvl="1">
              <a:buFontTx/>
              <a:buChar char="-"/>
            </a:pPr>
            <a:r>
              <a:rPr lang="en-US" sz="1000" dirty="0" smtClean="0">
                <a:sym typeface="Symbol"/>
              </a:rPr>
              <a:t> Where </a:t>
            </a:r>
            <a:r>
              <a:rPr lang="en-US" sz="1000" u="sng" dirty="0" smtClean="0">
                <a:sym typeface="Symbol"/>
              </a:rPr>
              <a:t>transformations</a:t>
            </a:r>
            <a:r>
              <a:rPr lang="en-US" sz="1000" dirty="0" smtClean="0">
                <a:sym typeface="Symbol"/>
              </a:rPr>
              <a:t> that </a:t>
            </a:r>
            <a:r>
              <a:rPr lang="en-US" sz="1000" u="sng" dirty="0" smtClean="0">
                <a:sym typeface="Symbol"/>
              </a:rPr>
              <a:t>look and behave like methods</a:t>
            </a:r>
            <a:r>
              <a:rPr lang="en-US" sz="1000" dirty="0" smtClean="0">
                <a:sym typeface="Symbol"/>
              </a:rPr>
              <a:t> (i.e., “MTs”) serve as generic definition mechanisms (e.g., recall (w sp ….) definition),</a:t>
            </a:r>
            <a:endParaRPr lang="en-US" sz="1000" dirty="0" smtClean="0"/>
          </a:p>
          <a:p>
            <a:pPr marL="457143" lvl="1" defTabSz="914287">
              <a:buFontTx/>
              <a:buChar char="-"/>
              <a:defRPr/>
            </a:pPr>
            <a:r>
              <a:rPr lang="en-US" sz="1000" dirty="0" smtClean="0"/>
              <a:t> Where </a:t>
            </a:r>
            <a:r>
              <a:rPr lang="en-US" sz="1000" u="sng" dirty="0" smtClean="0"/>
              <a:t>Domain specific operator </a:t>
            </a:r>
            <a:r>
              <a:rPr lang="en-US" sz="1000" dirty="0" smtClean="0"/>
              <a:t>(e.g., </a:t>
            </a:r>
            <a:r>
              <a:rPr lang="en-US" sz="1000" dirty="0" smtClean="0">
                <a:sym typeface="Symbol"/>
              </a:rPr>
              <a:t> </a:t>
            </a:r>
            <a:r>
              <a:rPr lang="en-US" sz="1000" dirty="0" smtClean="0"/>
              <a:t>convolution) definitions initially can be </a:t>
            </a:r>
            <a:r>
              <a:rPr lang="en-US" sz="1000" u="sng" dirty="0" smtClean="0"/>
              <a:t>defined in </a:t>
            </a:r>
            <a:r>
              <a:rPr lang="en-US" sz="1000" b="1" u="sng" dirty="0" smtClean="0"/>
              <a:t>generic</a:t>
            </a:r>
            <a:r>
              <a:rPr lang="en-US" sz="1000" u="sng" dirty="0" smtClean="0"/>
              <a:t> IL terms</a:t>
            </a:r>
            <a:r>
              <a:rPr lang="en-US" sz="1000" dirty="0" smtClean="0"/>
              <a:t> (e.g., generic </a:t>
            </a:r>
            <a:r>
              <a:rPr lang="en-US" sz="1000" dirty="0" smtClean="0">
                <a:sym typeface="Symbol"/>
              </a:rPr>
              <a:t></a:t>
            </a:r>
            <a:r>
              <a:rPr lang="en-US" sz="1000" dirty="0" smtClean="0"/>
              <a:t> will be defined in terms of the IL MTs w, col, row)</a:t>
            </a:r>
          </a:p>
          <a:p>
            <a:pPr lvl="1">
              <a:buFontTx/>
              <a:buNone/>
            </a:pPr>
            <a:r>
              <a:rPr lang="en-US" sz="1000" dirty="0" smtClean="0"/>
              <a:t>- Where the </a:t>
            </a:r>
            <a:r>
              <a:rPr lang="en-US" sz="1000" u="sng" dirty="0" smtClean="0"/>
              <a:t>IL definitions may be specialized </a:t>
            </a:r>
            <a:r>
              <a:rPr lang="en-US" sz="1000" dirty="0" smtClean="0"/>
              <a:t>to capture coding differences specific to </a:t>
            </a:r>
            <a:r>
              <a:rPr lang="en-US" sz="1000" u="sng" dirty="0" smtClean="0"/>
              <a:t>different partitions</a:t>
            </a:r>
            <a:r>
              <a:rPr lang="en-US" sz="1000" dirty="0" smtClean="0"/>
              <a:t> (e.g., recall specialization of (w sp …) to (w sp-edge …) or (w sp-center …)),</a:t>
            </a:r>
          </a:p>
          <a:p>
            <a:pPr lvl="1">
              <a:buFontTx/>
              <a:buChar char="-"/>
            </a:pPr>
            <a:r>
              <a:rPr lang="en-US" sz="1000" dirty="0" smtClean="0"/>
              <a:t> Where </a:t>
            </a:r>
            <a:r>
              <a:rPr lang="en-US" sz="1000" u="sng" dirty="0" smtClean="0"/>
              <a:t>differences</a:t>
            </a:r>
            <a:r>
              <a:rPr lang="en-US" sz="1000" dirty="0" smtClean="0"/>
              <a:t> may be determined by </a:t>
            </a:r>
            <a:r>
              <a:rPr lang="en-US" sz="1000" u="sng" dirty="0" smtClean="0"/>
              <a:t>partition specific </a:t>
            </a:r>
            <a:r>
              <a:rPr lang="en-US" sz="1000" dirty="0" smtClean="0"/>
              <a:t>design entities (e.g., pixel neighborhood entities like sp-edge and sp-center),</a:t>
            </a:r>
          </a:p>
          <a:p>
            <a:pPr lvl="1">
              <a:buFontTx/>
              <a:buChar char="-"/>
            </a:pPr>
            <a:r>
              <a:rPr lang="en-US" sz="1000" dirty="0" smtClean="0"/>
              <a:t> Where </a:t>
            </a:r>
            <a:r>
              <a:rPr lang="en-US" sz="1000" u="sng" dirty="0" smtClean="0"/>
              <a:t>specialized </a:t>
            </a:r>
            <a:r>
              <a:rPr lang="en-US" sz="1000" dirty="0" smtClean="0"/>
              <a:t>(i.e., partition dependent) </a:t>
            </a:r>
            <a:r>
              <a:rPr lang="en-US" sz="1000" u="sng" dirty="0" smtClean="0"/>
              <a:t>IL definitions</a:t>
            </a:r>
            <a:r>
              <a:rPr lang="en-US" sz="1000" dirty="0" smtClean="0"/>
              <a:t> are </a:t>
            </a:r>
            <a:r>
              <a:rPr lang="en-US" sz="1000" u="sng" dirty="0" smtClean="0"/>
              <a:t>associated with partition specific locales o</a:t>
            </a:r>
            <a:r>
              <a:rPr lang="en-US" sz="1000" dirty="0" smtClean="0"/>
              <a:t>f the </a:t>
            </a:r>
            <a:r>
              <a:rPr lang="en-US" sz="1000" u="sng" dirty="0" smtClean="0"/>
              <a:t>Logical Architecture</a:t>
            </a:r>
            <a:r>
              <a:rPr lang="en-US" sz="1000" dirty="0" smtClean="0"/>
              <a:t> structure</a:t>
            </a:r>
          </a:p>
          <a:p>
            <a:pPr lvl="1">
              <a:buFontTx/>
              <a:buChar char="-"/>
            </a:pPr>
            <a:r>
              <a:rPr lang="en-US" sz="1000" dirty="0" smtClean="0"/>
              <a:t> Where </a:t>
            </a:r>
            <a:r>
              <a:rPr lang="en-US" sz="1000" u="sng" dirty="0" smtClean="0"/>
              <a:t>cloning and specialization of the generic operator definitions</a:t>
            </a:r>
            <a:r>
              <a:rPr lang="en-US" sz="1000" dirty="0" smtClean="0"/>
              <a:t> to specific partitions can be </a:t>
            </a:r>
            <a:r>
              <a:rPr lang="en-US" sz="1000" u="sng" dirty="0" smtClean="0"/>
              <a:t>deferred</a:t>
            </a:r>
            <a:r>
              <a:rPr lang="en-US" sz="1000" dirty="0" smtClean="0"/>
              <a:t> until partitions are ready to be mapped into the final code organization.</a:t>
            </a:r>
          </a:p>
          <a:p>
            <a:pPr lvl="0">
              <a:buFontTx/>
              <a:buNone/>
            </a:pPr>
            <a:endParaRPr lang="en-US" sz="1000" dirty="0" smtClean="0"/>
          </a:p>
          <a:p>
            <a:pPr lvl="0">
              <a:buFontTx/>
              <a:buNone/>
            </a:pPr>
            <a:r>
              <a:rPr lang="en-US" sz="1000" dirty="0" smtClean="0"/>
              <a:t>All of this machinery is designed to allow DSLGen™ </a:t>
            </a:r>
          </a:p>
          <a:p>
            <a:pPr lvl="1">
              <a:buFontTx/>
              <a:buChar char="-"/>
            </a:pPr>
            <a:r>
              <a:rPr lang="en-US" sz="1000" dirty="0" smtClean="0"/>
              <a:t> To build logical design architectures (LAs) largely within the </a:t>
            </a:r>
            <a:r>
              <a:rPr lang="en-US" sz="1000" u="sng" dirty="0" smtClean="0"/>
              <a:t>problem domain </a:t>
            </a:r>
            <a:r>
              <a:rPr lang="en-US" sz="1000" dirty="0" smtClean="0"/>
              <a:t>at first, </a:t>
            </a:r>
          </a:p>
          <a:p>
            <a:pPr lvl="1">
              <a:buFontTx/>
              <a:buChar char="-"/>
            </a:pPr>
            <a:r>
              <a:rPr lang="en-US" sz="1000" dirty="0" smtClean="0"/>
              <a:t> To evolve those LAs to </a:t>
            </a:r>
            <a:r>
              <a:rPr lang="en-US" sz="1000" u="sng" dirty="0" smtClean="0"/>
              <a:t>physical architectures</a:t>
            </a:r>
            <a:r>
              <a:rPr lang="en-US" sz="1000" dirty="0" smtClean="0"/>
              <a:t> (PAs)  (a.k.a. “synthetic architectures” or SAs) by adding implementation/execution platform specific design features next, </a:t>
            </a:r>
          </a:p>
          <a:p>
            <a:pPr lvl="1">
              <a:buFontTx/>
              <a:buChar char="-"/>
            </a:pPr>
            <a:r>
              <a:rPr lang="en-US" sz="1000" dirty="0" smtClean="0"/>
              <a:t> To </a:t>
            </a:r>
            <a:r>
              <a:rPr lang="en-US" sz="1000" u="sng" dirty="0" smtClean="0"/>
              <a:t>clone the domain specific expression </a:t>
            </a:r>
            <a:r>
              <a:rPr lang="en-US" sz="1000" dirty="0" smtClean="0"/>
              <a:t>of the computation (associated with some partitioned LA) for the different partitions of that LA, and then </a:t>
            </a:r>
          </a:p>
          <a:p>
            <a:pPr lvl="1">
              <a:buFontTx/>
              <a:buChar char="-"/>
            </a:pPr>
            <a:r>
              <a:rPr lang="en-US" sz="1000" dirty="0" smtClean="0"/>
              <a:t> To map the cloned DS expressions into “holes” within </a:t>
            </a:r>
            <a:r>
              <a:rPr lang="en-US" sz="1000" u="sng" dirty="0" smtClean="0"/>
              <a:t>design framework code skeletons</a:t>
            </a:r>
            <a:r>
              <a:rPr lang="en-US" sz="1000" dirty="0" smtClean="0"/>
              <a:t>. </a:t>
            </a:r>
          </a:p>
          <a:p>
            <a:pPr lvl="1">
              <a:buFontTx/>
              <a:buChar char="-"/>
            </a:pPr>
            <a:endParaRPr lang="en-US" sz="1000" dirty="0" smtClean="0"/>
          </a:p>
          <a:p>
            <a:pPr lvl="0">
              <a:buFontTx/>
              <a:buNone/>
            </a:pPr>
            <a:r>
              <a:rPr lang="en-US" sz="1000" dirty="0" smtClean="0"/>
              <a:t>In short, design first within the </a:t>
            </a:r>
            <a:r>
              <a:rPr lang="en-US" sz="1000" u="sng" dirty="0" smtClean="0"/>
              <a:t>problem domain</a:t>
            </a:r>
            <a:r>
              <a:rPr lang="en-US" sz="1000" dirty="0" smtClean="0"/>
              <a:t>, code second within the </a:t>
            </a:r>
            <a:r>
              <a:rPr lang="en-US" sz="1000" u="sng" dirty="0" smtClean="0"/>
              <a:t>programming domain </a:t>
            </a:r>
            <a:r>
              <a:rPr lang="en-US" sz="1000" dirty="0" smtClean="0"/>
              <a:t>(a.k.a. the execution platform domain).</a:t>
            </a:r>
          </a:p>
          <a:p>
            <a:pPr lvl="0">
              <a:buFontTx/>
              <a:buNone/>
            </a:pPr>
            <a:endParaRPr lang="en-US" baseline="0" dirty="0" smtClean="0"/>
          </a:p>
          <a:p>
            <a:pPr lvl="0">
              <a:buFontTx/>
              <a:buNone/>
            </a:pPr>
            <a:r>
              <a:rPr lang="en-US" baseline="0" dirty="0" smtClean="0"/>
              <a:t>Now, let’s look at this machinery in action via a concrete example.</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we have a sense of how to specify</a:t>
            </a:r>
            <a:r>
              <a:rPr lang="en-US" baseline="0" dirty="0" smtClean="0"/>
              <a:t> the target computation that we want to generate implementation code for, let’s re-examine the specification of the execution platform for thread based parallelism on a multi-core machine.</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Recall that we</a:t>
            </a:r>
            <a:r>
              <a:rPr lang="en-US" baseline="0" dirty="0" smtClean="0"/>
              <a:t> have seen this execution platform spec earlier in this presentation. To recapitulate, this spec is asking for C code with partitioning, </a:t>
            </a:r>
            <a:r>
              <a:rPr lang="en-US" dirty="0" smtClean="0"/>
              <a:t>optimization for multicore with MS threads and load leveling for heavyweight computations. </a:t>
            </a:r>
          </a:p>
          <a:p>
            <a:endParaRPr lang="en-US" dirty="0" smtClean="0"/>
          </a:p>
          <a:p>
            <a:r>
              <a:rPr lang="en-US" dirty="0" smtClean="0"/>
              <a:t>Within the generation process that follows, we will see the </a:t>
            </a:r>
            <a:r>
              <a:rPr lang="en-US" u="sng" dirty="0" smtClean="0"/>
              <a:t>domain knowledge </a:t>
            </a:r>
            <a:r>
              <a:rPr lang="en-US" dirty="0" smtClean="0"/>
              <a:t>that an</a:t>
            </a:r>
            <a:r>
              <a:rPr lang="en-US" baseline="0" dirty="0" smtClean="0"/>
              <a:t> image center computation is a “heavyweight computation” will be brought to bear.</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the</a:t>
            </a:r>
            <a:r>
              <a:rPr lang="en-US" baseline="0" dirty="0" smtClean="0"/>
              <a:t> first major generation phase partially translates the domain specific specification of the computation from images to pixels by introducing loop constraints, which in turn triggers generation of a provisional, logical architecture (LA) for the target code. Conceptually, this LA looks like --</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1" name="Slide Image Placeholder 1"/>
          <p:cNvSpPr>
            <a:spLocks noGrp="1" noRot="1" noChangeAspect="1"/>
          </p:cNvSpPr>
          <p:nvPr>
            <p:ph type="sldImg"/>
          </p:nvPr>
        </p:nvSpPr>
        <p:spPr bwMode="auto">
          <a:noFill/>
          <a:ln>
            <a:solidFill>
              <a:srgbClr val="000000"/>
            </a:solidFill>
            <a:miter lim="800000"/>
            <a:headEnd/>
            <a:tailEnd/>
          </a:ln>
        </p:spPr>
      </p:sp>
      <p:sp>
        <p:nvSpPr>
          <p:cNvPr id="768002" name="Notes Placeholder 2"/>
          <p:cNvSpPr>
            <a:spLocks noGrp="1"/>
          </p:cNvSpPr>
          <p:nvPr>
            <p:ph type="body" idx="1"/>
          </p:nvPr>
        </p:nvSpPr>
        <p:spPr bwMode="auto">
          <a:noFill/>
        </p:spPr>
        <p:txBody>
          <a:bodyPr wrap="square" numCol="1" anchor="t" anchorCtr="0" compatLnSpc="1">
            <a:prstTxWarp prst="textNoShape">
              <a:avLst/>
            </a:prstTxWarp>
          </a:bodyPr>
          <a:lstStyle/>
          <a:p>
            <a:pPr marL="177778" indent="-177778" eaLnBrk="1" hangingPunct="1">
              <a:spcBef>
                <a:spcPct val="0"/>
              </a:spcBef>
              <a:buFontTx/>
              <a:buChar char="-"/>
            </a:pPr>
            <a:r>
              <a:rPr lang="en-US" dirty="0" smtClean="0"/>
              <a:t>Implementation neutral spec of computation UNCHANGED!! </a:t>
            </a:r>
          </a:p>
          <a:p>
            <a:pPr marL="177778" indent="-177778" eaLnBrk="1" hangingPunct="1">
              <a:spcBef>
                <a:spcPct val="0"/>
              </a:spcBef>
              <a:buFontTx/>
              <a:buChar char="-"/>
            </a:pPr>
            <a:r>
              <a:rPr lang="en-US" dirty="0" smtClean="0"/>
              <a:t>Revised execution spec of execution platform (Optimize for Instruction level parallelism using Intel SSE instructions)</a:t>
            </a:r>
          </a:p>
        </p:txBody>
      </p:sp>
      <p:sp>
        <p:nvSpPr>
          <p:cNvPr id="7680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269762-0339-4695-870D-824F9804BC25}" type="slidenum">
              <a:rPr lang="en-US">
                <a:cs typeface="Arial" charset="0"/>
              </a:rPr>
              <a:pPr fontAlgn="base">
                <a:spcBef>
                  <a:spcPct val="0"/>
                </a:spcBef>
                <a:spcAft>
                  <a:spcPct val="0"/>
                </a:spcAft>
                <a:defRPr/>
              </a:pPr>
              <a:t>5</a:t>
            </a:fld>
            <a:endParaRPr lang="en-US">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000" dirty="0" smtClean="0"/>
              <a:t>This phase translates the INS from images to pixels by introducing a 2D (two-dimensional) loop constraint and inventing provisional names “</a:t>
            </a:r>
            <a:r>
              <a:rPr lang="en-US" sz="1000" dirty="0" err="1" smtClean="0"/>
              <a:t>i</a:t>
            </a:r>
            <a:r>
              <a:rPr lang="en-US" sz="1000" dirty="0" smtClean="0"/>
              <a:t>” and “j” for the loop constraint’s indexes, which will traverse the images a and b. This loop constraint contains (among other provisional information) the ranges and increment sizes of </a:t>
            </a:r>
            <a:r>
              <a:rPr lang="en-US" sz="1000" dirty="0" err="1" smtClean="0"/>
              <a:t>i</a:t>
            </a:r>
            <a:r>
              <a:rPr lang="en-US" sz="1000" dirty="0" smtClean="0"/>
              <a:t> and j, as well as “</a:t>
            </a:r>
            <a:r>
              <a:rPr lang="en-US" sz="1000" u="sng" dirty="0" smtClean="0"/>
              <a:t>Partestx(S)</a:t>
            </a:r>
            <a:r>
              <a:rPr lang="en-US" sz="1000" dirty="0" smtClean="0"/>
              <a:t>”, which is Intermediate Language (IL) that is the </a:t>
            </a:r>
            <a:r>
              <a:rPr lang="en-US" sz="1000" u="sng" dirty="0" smtClean="0"/>
              <a:t>generic representation </a:t>
            </a:r>
            <a:r>
              <a:rPr lang="en-US" sz="1000" dirty="0" smtClean="0"/>
              <a:t>of the partitioning condition for the loop. This intermediate language (IL), in the context of some </a:t>
            </a:r>
            <a:r>
              <a:rPr lang="en-US" sz="1000" u="sng" dirty="0" smtClean="0"/>
              <a:t>specific</a:t>
            </a:r>
            <a:r>
              <a:rPr lang="en-US" sz="1000" dirty="0" smtClean="0"/>
              <a:t> partition, will resolve to the </a:t>
            </a:r>
            <a:r>
              <a:rPr lang="en-US" sz="1000" u="sng" dirty="0" smtClean="0"/>
              <a:t>concrete</a:t>
            </a:r>
            <a:r>
              <a:rPr lang="en-US" sz="1000" dirty="0" smtClean="0"/>
              <a:t> partitioning condition for that specific partition (e.g., it might resolve to “(</a:t>
            </a:r>
            <a:r>
              <a:rPr lang="en-US" sz="1000" dirty="0" err="1" smtClean="0"/>
              <a:t>i</a:t>
            </a:r>
            <a:r>
              <a:rPr lang="en-US" sz="1000" dirty="0" smtClean="0"/>
              <a:t>==0)). Thus, the IL (at this stage of the loop constraint’s evolution) has not yet committed the loop to a specific context. A specific context will cause the loop to take on different forms for different contexts. For example, Partestx(S) for a neighborhood within an edge partition (e.g., S-Edge1)  </a:t>
            </a:r>
            <a:r>
              <a:rPr lang="en-US" sz="1000" u="sng" dirty="0" smtClean="0"/>
              <a:t>may</a:t>
            </a:r>
            <a:r>
              <a:rPr lang="en-US" sz="1000" dirty="0" smtClean="0"/>
              <a:t> (and in fact in this example </a:t>
            </a:r>
            <a:r>
              <a:rPr lang="en-US" sz="1000" u="sng" dirty="0" smtClean="0"/>
              <a:t>wil</a:t>
            </a:r>
            <a:r>
              <a:rPr lang="en-US" sz="1000" dirty="0" smtClean="0"/>
              <a:t>l) cause the loop to have a different form than a loop with a Partestx for a neighborhood of an center partition (e.g., S-Center5). </a:t>
            </a:r>
          </a:p>
          <a:p>
            <a:endParaRPr lang="en-US" sz="1000" dirty="0" smtClean="0"/>
          </a:p>
          <a:p>
            <a:r>
              <a:rPr lang="en-US" sz="1000" dirty="0" smtClean="0"/>
              <a:t>The “fat arrow” indicates that the loop constraint is “associated” with the partially translated domain specific spec of the computation (i.e., the INS), which means that the loop constraint acts like a modifier to the meaning of the INS expression.</a:t>
            </a:r>
          </a:p>
          <a:p>
            <a:endParaRPr lang="en-US" sz="1000" dirty="0" smtClean="0"/>
          </a:p>
          <a:p>
            <a:r>
              <a:rPr lang="en-US" sz="1000" dirty="0" smtClean="0"/>
              <a:t>In the course of this part of the generation process, five </a:t>
            </a:r>
            <a:r>
              <a:rPr lang="en-US" sz="1000" u="sng" dirty="0" smtClean="0"/>
              <a:t>partition constraints </a:t>
            </a:r>
            <a:r>
              <a:rPr lang="en-US" sz="1000" dirty="0" smtClean="0"/>
              <a:t>are also created (based on the tags list from the application programmer in the definitions of W of the neighborhoods sp and s). Actually, each definition of w will generate its own set of five partitions (edges1 thru 4 and center5, and  edges6 thru 9 and center10) but as these propagate up the INS expression tree, the generator will discover that the partitions of the two sets have identical partitioning conditions and therefore, the two sets will be merged into (edges11 thru 14 and center15). (Note, there is an animation walk thru of this overall LA generation process shown in the supplemental Tools Demo presentation,</a:t>
            </a:r>
            <a:r>
              <a:rPr lang="en-US" sz="1000" baseline="0" dirty="0" smtClean="0"/>
              <a:t> also provided on the Software Generators web site</a:t>
            </a:r>
            <a:r>
              <a:rPr lang="en-US" sz="1000" dirty="0" smtClean="0"/>
              <a:t>.)</a:t>
            </a:r>
          </a:p>
          <a:p>
            <a:endParaRPr lang="en-US" sz="1000" dirty="0" smtClean="0"/>
          </a:p>
          <a:p>
            <a:r>
              <a:rPr lang="en-US" sz="1000" dirty="0" smtClean="0"/>
              <a:t>In the course of this process, specializations of the neighborhoods s and sp are generated and their Method-Transforms (MTs) that comprise the IL are specialized as we illustrated earlier. Some MTs may not require explicit specialization (i.e., they don’t vary with respect to the partitioning condition). In that case, no explicit specialized versions need be generated and inheritance will produce the correct code during the inlining phase (which happens later). That is, if there is no MT definition for the exact AST expression (row s-edge1 ….), then inheritance will cause the MT that matches the AST expression  (row s …) to trigger instead and produce the correct result.</a:t>
            </a:r>
          </a:p>
          <a:p>
            <a:endParaRPr lang="en-US" sz="1000" dirty="0" smtClean="0"/>
          </a:p>
          <a:p>
            <a:r>
              <a:rPr lang="en-US" sz="1000" dirty="0" smtClean="0"/>
              <a:t>Now, let’s look at an actual example of a Logical Architecture as would be seen by a domain engineer who might be debugging or extending the generator’s domains.</a:t>
            </a:r>
          </a:p>
          <a:p>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This is an</a:t>
            </a:r>
            <a:r>
              <a:rPr lang="en-US" baseline="0" dirty="0" smtClean="0"/>
              <a:t> actual example that uses the “Architecture Browser” for examining the large scale structure of a Logical Architecture. The names vary somewhat from our presentation based example but the audience should be able to perform the mental mapping of conceptually related parts (i.e., s maps to spart and sp maps to sppart).</a:t>
            </a:r>
          </a:p>
          <a:p>
            <a:endParaRPr lang="en-US" baseline="0" dirty="0" smtClean="0"/>
          </a:p>
          <a:p>
            <a:r>
              <a:rPr lang="en-US" baseline="0" dirty="0" smtClean="0"/>
              <a:t>The left pane of this viewer shows a directory-like outline of the LA starting with an instance of a loop constraint of type “Loop2d” (i.e., the 5</a:t>
            </a:r>
            <a:r>
              <a:rPr lang="en-US" baseline="30000" dirty="0" smtClean="0"/>
              <a:t>TH</a:t>
            </a:r>
            <a:r>
              <a:rPr lang="en-US" baseline="0" dirty="0" smtClean="0"/>
              <a:t> instance of this type that has been generated by DSLGen™ so far). The Loop2d5 constraint is modified by a partition set (partitionset3) which contains an edge partition APC (edge11). There are two domain variables (i.e., spart-0-edge11 and sppart-0-edge11) that are specialized to the edge11 partition.  spart-0-edge11 and sppart-0-edge11 correspond to our conceptual example’s specialized neighborhoods s-edge1 and sp-edge1. These two neighborhoods have been combined because they are both specialized on the same partitioning condition. That is, the generic IL forms (</a:t>
            </a:r>
            <a:r>
              <a:rPr lang="en-US" baseline="0" dirty="0" err="1" smtClean="0"/>
              <a:t>partestx</a:t>
            </a:r>
            <a:r>
              <a:rPr lang="en-US" baseline="0" dirty="0" smtClean="0"/>
              <a:t> spart-0-edge11) and (</a:t>
            </a:r>
            <a:r>
              <a:rPr lang="en-US" baseline="0" dirty="0" err="1" smtClean="0"/>
              <a:t>partestx</a:t>
            </a:r>
            <a:r>
              <a:rPr lang="en-US" baseline="0" dirty="0" smtClean="0"/>
              <a:t> sppart-0-edge11) will both refine to the same concrete form (e.g., “(== idx1 0)” ).</a:t>
            </a:r>
          </a:p>
          <a:p>
            <a:endParaRPr lang="en-US" baseline="0" dirty="0" smtClean="0"/>
          </a:p>
          <a:p>
            <a:r>
              <a:rPr lang="en-US" baseline="0" dirty="0" smtClean="0"/>
              <a:t>The blue square and blue call-out show what has been selected “(</a:t>
            </a:r>
            <a:r>
              <a:rPr lang="en-US" baseline="0" dirty="0" err="1" smtClean="0"/>
              <a:t>vbls</a:t>
            </a:r>
            <a:r>
              <a:rPr lang="en-US" baseline="0" dirty="0" smtClean="0"/>
              <a:t>: spart-0-edge11)” and thereby opened up in the right hand pane for examination by the domain engineer (DE). The right hand pane shows that contents of that node of the LA, which in this case is redundant with the contents of the left hand pane. If instead the DE were to select the node “(partition: edge11)”, the right hand pane would reveal the non-redundant information that edge11 represents the combination of the equivalent partition sets generated earlier, edge1 and edge6.</a:t>
            </a:r>
          </a:p>
          <a:p>
            <a:endParaRPr lang="en-US" baseline="0" dirty="0" smtClean="0"/>
          </a:p>
          <a:p>
            <a:r>
              <a:rPr lang="en-US" baseline="0" dirty="0" smtClean="0"/>
              <a:t>Now, in the next slide, the DE has opened up and selected the center partition…</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a:t>
            </a:r>
            <a:r>
              <a:rPr lang="en-US" baseline="0" dirty="0" smtClean="0"/>
              <a:t> this is analogous to the edge partition example of the previous slide.</a:t>
            </a:r>
          </a:p>
          <a:p>
            <a:endParaRPr lang="en-US" baseline="0" dirty="0" smtClean="0"/>
          </a:p>
          <a:p>
            <a:r>
              <a:rPr lang="en-US" baseline="0" dirty="0" smtClean="0"/>
              <a:t>All of the items in this Browser are CLOS objects and can be double clicked to open an Inspector to display their contents. For the lowest level instances (e.g., an index item like “</a:t>
            </a:r>
            <a:r>
              <a:rPr lang="en-US" baseline="0" dirty="0" err="1" smtClean="0"/>
              <a:t>i</a:t>
            </a:r>
            <a:r>
              <a:rPr lang="en-US" baseline="0" dirty="0" smtClean="0"/>
              <a:t>” or “j”) this would be a Lisp inspector. However, for large scale structures that are DSLGen™ entities like transformations, the user can open a dialog specialized to transformations rather than laboriously opening a series of Lisp inspectors on all of the low level constituent parts and then trying to get the big picture perspective from those parts. For example, let us suppose that the DE wanted to examine the MT specific to the center15 partition (i.e., “w.spart-0-center15.formals”).  This “triple dotted name” will be explained in the next slide.</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This shows a dialog that is specialized to transformation objects. A transformation object is defined by a three part name, that is,</a:t>
            </a:r>
          </a:p>
          <a:p>
            <a:endParaRPr lang="en-US" dirty="0" smtClean="0"/>
          </a:p>
          <a:p>
            <a:r>
              <a:rPr lang="en-US" dirty="0" smtClean="0"/>
              <a:t>1. The method/transform name (e.g., “w”),</a:t>
            </a:r>
          </a:p>
          <a:p>
            <a:r>
              <a:rPr lang="en-US" dirty="0" smtClean="0"/>
              <a:t>2. The object where its definition is stored (e.g., in this case, spart-0-center15), and</a:t>
            </a:r>
          </a:p>
          <a:p>
            <a:r>
              <a:rPr lang="en-US" dirty="0" smtClean="0"/>
              <a:t>3. The generator’s phase name in which the transform is “enabled.” This means that the transform may fire ONLY during that phase (e.g., in this case, the “formals” phase, which is the generator’s phase that does definition inlining).</a:t>
            </a:r>
          </a:p>
          <a:p>
            <a:endParaRPr lang="en-US" dirty="0" smtClean="0"/>
          </a:p>
          <a:p>
            <a:pPr defTabSz="914287">
              <a:defRPr/>
            </a:pPr>
            <a:r>
              <a:rPr lang="en-US" dirty="0" smtClean="0"/>
              <a:t>Transforms may also have “pre” routines that fire after a successful pattern match of the LHS but before the AST subtree is rewritten by the RHS expression.; or “post” routines that fire after the RHS re-write has occurred. These are analogous to CLOS </a:t>
            </a:r>
            <a:r>
              <a:rPr lang="en-US" u="sng" dirty="0" smtClean="0"/>
              <a:t>before</a:t>
            </a:r>
            <a:r>
              <a:rPr lang="en-US" dirty="0" smtClean="0"/>
              <a:t> and </a:t>
            </a:r>
            <a:r>
              <a:rPr lang="en-US" u="sng" dirty="0" smtClean="0"/>
              <a:t>after</a:t>
            </a:r>
            <a:r>
              <a:rPr lang="en-US" dirty="0" smtClean="0"/>
              <a:t> methods. Preroutines generally perform bookkeeping operations – operations that don’t lend themselves easily or efficiently to specification by transformations. MTs (in contrast to the general, process transformations that drive the generator’s overall operation) typically do not have pre or post routines and this example is typical.</a:t>
            </a:r>
          </a:p>
          <a:p>
            <a:endParaRPr lang="en-US" dirty="0" smtClean="0"/>
          </a:p>
          <a:p>
            <a:r>
              <a:rPr lang="en-US" dirty="0" smtClean="0"/>
              <a:t>The large window pane at the top is a decompiled expression of a LHS pattern that is used to match an AST subtree. These patterns have been automatically enhanced with machinery that is useful to the transformation engine but not very informative for the DE. So, we will ignore it in this example.</a:t>
            </a:r>
          </a:p>
          <a:p>
            <a:endParaRPr lang="en-US" dirty="0" smtClean="0"/>
          </a:p>
          <a:p>
            <a:r>
              <a:rPr lang="en-US" dirty="0" smtClean="0"/>
              <a:t>The</a:t>
            </a:r>
            <a:r>
              <a:rPr lang="en-US" b="1" dirty="0" smtClean="0"/>
              <a:t> key piece of information </a:t>
            </a:r>
            <a:r>
              <a:rPr lang="en-US" dirty="0" smtClean="0"/>
              <a:t>in this example is the RHS of the transformation, which is shown in the large window pane at the bottom. This is the internal form of the body of the center</a:t>
            </a:r>
            <a:r>
              <a:rPr lang="en-US" baseline="0" dirty="0" smtClean="0"/>
              <a:t> </a:t>
            </a:r>
            <a:r>
              <a:rPr lang="en-US" dirty="0" smtClean="0"/>
              <a:t>specialization of w of spart,</a:t>
            </a:r>
            <a:r>
              <a:rPr lang="en-US" baseline="0" dirty="0" smtClean="0"/>
              <a:t> which is the same as the center specialization of the w of sp definition</a:t>
            </a:r>
            <a:r>
              <a:rPr lang="en-US" dirty="0" smtClean="0"/>
              <a:t> that we saw in the slide illustrating the application programmer’s problem domain specific specification of the Sobel example. </a:t>
            </a:r>
            <a:r>
              <a:rPr lang="en-US" b="1" dirty="0" smtClean="0"/>
              <a:t>(Optionally, to temporarily go to IL Specializations slide use “Recall IL Specializations” action button. The target slide is an animation, so several clicks are required to get to the Center specialization. Use the Return action button to return to this slide when done with that slide.)</a:t>
            </a:r>
            <a:endParaRPr lang="en-US" dirty="0" smtClean="0"/>
          </a:p>
          <a:p>
            <a:endParaRPr lang="en-US" dirty="0" smtClean="0"/>
          </a:p>
          <a:p>
            <a:r>
              <a:rPr lang="en-US" dirty="0" smtClean="0"/>
              <a:t>In comparison, let’s examine </a:t>
            </a:r>
            <a:r>
              <a:rPr lang="en-US" dirty="0" err="1" smtClean="0"/>
              <a:t>w.spart</a:t>
            </a:r>
            <a:r>
              <a:rPr lang="en-US" dirty="0" smtClean="0"/>
              <a:t> specialized to an edge. </a:t>
            </a:r>
            <a:r>
              <a:rPr lang="en-US" b="1" dirty="0" smtClean="0"/>
              <a:t>Advance to next slide.</a:t>
            </a:r>
          </a:p>
          <a:p>
            <a:endParaRPr lang="en-US" dirty="0" smtClean="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contrast to the center specialization of w, an edge specialization produces a RHS of 0. When the</a:t>
            </a:r>
            <a:r>
              <a:rPr lang="en-US" baseline="0" dirty="0" smtClean="0"/>
              <a:t> problem domain expressions specific to this edge are in lined with their definitions and then partially evaluated, this value will cause the arithmetic expression containing a instance of </a:t>
            </a:r>
            <a:r>
              <a:rPr lang="en-US" baseline="0" dirty="0" err="1" smtClean="0"/>
              <a:t>w.spart</a:t>
            </a:r>
            <a:r>
              <a:rPr lang="en-US" baseline="0" dirty="0" smtClean="0"/>
              <a:t> for this edge to partially evaluate to zero. That zero result will be one of the zeros on the RHS of the assignment statement within the edge processing loops. In other words, this definition is the key to the simplification of the pixel values for edge pixels in all three code examples we examined earlier.</a:t>
            </a:r>
            <a:endParaRPr lang="en-US" dirty="0" smtClean="0"/>
          </a:p>
          <a:p>
            <a:endParaRPr lang="en-US" dirty="0" smtClean="0"/>
          </a:p>
          <a:p>
            <a:r>
              <a:rPr lang="en-US" b="1" baseline="0" dirty="0" smtClean="0"/>
              <a:t>(As with the previous slide,  if the speaker wants to forcefully make the connection to the MT specialization step shown earlier, he can temporarily go to the  IL Specializations slide. Use “Recall IL Specializations” action button. The target slide is an animation, so several clicks are required to get to the Edge specialization. Use the Return action button to return to this slide when done with the  IL Specializations slide.)</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step in generation</a:t>
            </a:r>
            <a:r>
              <a:rPr lang="en-US" baseline="0" dirty="0" smtClean="0"/>
              <a:t> is introducing </a:t>
            </a:r>
            <a:r>
              <a:rPr lang="en-US" u="sng" baseline="0" dirty="0" smtClean="0"/>
              <a:t>elective</a:t>
            </a:r>
            <a:r>
              <a:rPr lang="en-US" u="none" baseline="0" dirty="0" smtClean="0"/>
              <a:t> </a:t>
            </a:r>
            <a:r>
              <a:rPr lang="en-US" baseline="0" dirty="0" smtClean="0"/>
              <a:t>design features based on the execution platform specification. An example of such a design feature would be the division of heavyweight computation partitions into sub-partitions that can be executed in parallel (e.g., slicing the image center pixels into center slices). Such design features will be added by 1) introducing so-called </a:t>
            </a:r>
            <a:r>
              <a:rPr lang="en-US" u="sng" baseline="0" dirty="0" smtClean="0"/>
              <a:t>synthetic partitions </a:t>
            </a:r>
            <a:r>
              <a:rPr lang="en-US" baseline="0" dirty="0" smtClean="0"/>
              <a:t>that imply the design feature and 2) revising and reorganizing of other APCs appropriately. A conceptual view of an LA after synthetic partitioning with its accompanying revisions is shown in the next slide.</a:t>
            </a:r>
          </a:p>
          <a:p>
            <a:endParaRPr lang="en-US" baseline="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center partition has been revised into two specializations: 1) Center5-Ksegs representing the whole center partition after it has been sliced into groups of image rows, and 2) Center5-ASeg representing an instance of a slice of the center. Simultaneously, the loop APC has been revised into two loops: one (over the newly created variable “h”)  that calculates the index of the first row of image pixels for each slice and a  second loop APC that processes through the rows of one center slice. The new center neighborhoods have been specialized to these new partitions as have their MT component definitions, if there are any component dependencies on the new partitions. In this case the MT definitions of w of the neighborhoods are unchanged from s-Center5 and sp-Center5 specializations of the neighborhoods, so MT definitions for the w method will be inherited from s-Center5 and sp-Center5. However, MT definitions for Partestx (which refines to some specific partitioning condition) and Rstep (which refines to a loop increment value), are dependent on the new neighborhood specializations, so new MT definitions are generated for those neighborhoods.</a:t>
            </a:r>
          </a:p>
          <a:p>
            <a:endParaRPr lang="en-US" baseline="0" dirty="0" smtClean="0"/>
          </a:p>
          <a:p>
            <a:r>
              <a:rPr lang="en-US" baseline="0" dirty="0" smtClean="0"/>
              <a:t>That completes the LA of the partially translated INS expression so DSLGen™ now has enough information to clone specialized versions of the partially translated INS expression.</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Cloning and specialization</a:t>
            </a:r>
            <a:r>
              <a:rPr lang="en-US" baseline="0" dirty="0" smtClean="0"/>
              <a:t> of the INS expression is achieved by applying the LA to the INS expression thereby producing the following clones. </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diagram represents a </a:t>
            </a:r>
            <a:r>
              <a:rPr lang="en-US" u="sng" baseline="0" dirty="0" smtClean="0"/>
              <a:t>conceptual</a:t>
            </a:r>
            <a:r>
              <a:rPr lang="en-US" u="none" baseline="0" dirty="0" smtClean="0"/>
              <a:t> view of the clones (i.e., 5-06 through 5-10) </a:t>
            </a:r>
            <a:r>
              <a:rPr lang="en-US" baseline="0" dirty="0" smtClean="0"/>
              <a:t>of the partially translated problem domain spec, their relationship to the various partitions and their association to the specialized forms of the loops.  But where do these specialized loops and clones go in the overall design of the target program? What is the context that receives these elements?</a:t>
            </a:r>
          </a:p>
          <a:p>
            <a:endParaRPr lang="en-US" baseline="0" dirty="0" smtClean="0"/>
          </a:p>
          <a:p>
            <a:r>
              <a:rPr lang="en-US" baseline="0" dirty="0" smtClean="0"/>
              <a:t>What DSLGen™ does </a:t>
            </a:r>
            <a:r>
              <a:rPr lang="en-US" u="sng" baseline="0" dirty="0" smtClean="0"/>
              <a:t>NOT YET HAVE </a:t>
            </a:r>
            <a:r>
              <a:rPr lang="en-US" baseline="0" dirty="0" smtClean="0"/>
              <a:t>is an overall design framework that will provide the context for and the interstitial structure to receive and correctly integrate these various clones and loops. However, based on the execution platform spec descriptors and the nature of the computation, the synthetic design process has very purposely built a logical architecture that is aimed at a specific class of design frameworks (including the one we will use, which is named the </a:t>
            </a:r>
            <a:r>
              <a:rPr lang="en-US" u="sng" baseline="0" dirty="0" smtClean="0"/>
              <a:t>Thread-Based Slicer/Slicee</a:t>
            </a:r>
            <a:r>
              <a:rPr lang="en-US" baseline="0" dirty="0" smtClean="0"/>
              <a:t> design framework). This design framework will provide that context and interstitial structure.  </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49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0" i="0" dirty="0" smtClean="0"/>
              <a:t>A </a:t>
            </a:r>
            <a:r>
              <a:rPr lang="en-US" b="0" i="0" u="sng" dirty="0" smtClean="0"/>
              <a:t>design framewor</a:t>
            </a:r>
            <a:r>
              <a:rPr lang="en-US" b="0" i="0" dirty="0" smtClean="0"/>
              <a:t>k </a:t>
            </a:r>
            <a:r>
              <a:rPr lang="en-US" i="0" dirty="0" smtClean="0"/>
              <a:t>is a </a:t>
            </a:r>
            <a:r>
              <a:rPr lang="en-US" i="0" u="sng" dirty="0" smtClean="0"/>
              <a:t>generalization</a:t>
            </a:r>
            <a:r>
              <a:rPr lang="en-US" i="0" u="sng" baseline="0" dirty="0" smtClean="0"/>
              <a:t> and </a:t>
            </a:r>
            <a:r>
              <a:rPr lang="en-US" i="0" u="sng" dirty="0" smtClean="0"/>
              <a:t>formalization</a:t>
            </a:r>
            <a:r>
              <a:rPr lang="en-US" i="0" dirty="0" smtClean="0"/>
              <a:t> of the "gang of four's" notion of a </a:t>
            </a:r>
            <a:r>
              <a:rPr lang="en-US" i="0" u="sng" dirty="0" smtClean="0"/>
              <a:t>design pattern</a:t>
            </a:r>
            <a:r>
              <a:rPr lang="en-US" i="0" dirty="0" smtClean="0"/>
              <a:t>. (See “Design Patterns”, Gamma,</a:t>
            </a:r>
            <a:r>
              <a:rPr lang="en-US" i="0" baseline="0" dirty="0" smtClean="0"/>
              <a:t> et al, Addison Wesley.)</a:t>
            </a:r>
            <a:endParaRPr lang="en-US" i="0" dirty="0" smtClean="0"/>
          </a:p>
          <a:p>
            <a:endParaRPr lang="en-US" i="0" dirty="0" smtClean="0"/>
          </a:p>
          <a:p>
            <a:r>
              <a:rPr lang="en-US" i="0" dirty="0" smtClean="0"/>
              <a:t>Design frameworks provide basic facilities:</a:t>
            </a:r>
          </a:p>
          <a:p>
            <a:endParaRPr lang="en-US" dirty="0" smtClean="0"/>
          </a:p>
          <a:p>
            <a:pPr marL="228571" indent="-228571">
              <a:buAutoNum type="arabicPeriod"/>
            </a:pPr>
            <a:r>
              <a:rPr lang="en-US" b="1" i="0" dirty="0" smtClean="0"/>
              <a:t>Global</a:t>
            </a:r>
            <a:r>
              <a:rPr lang="en-US" i="0" dirty="0" smtClean="0"/>
              <a:t> </a:t>
            </a:r>
            <a:r>
              <a:rPr lang="en-US" b="1" i="0" dirty="0" smtClean="0"/>
              <a:t>architectural structures </a:t>
            </a:r>
            <a:r>
              <a:rPr lang="en-US" b="0" i="0" dirty="0" smtClean="0"/>
              <a:t>containing</a:t>
            </a:r>
            <a:r>
              <a:rPr lang="en-US" b="0" i="0" baseline="0" dirty="0" smtClean="0"/>
              <a:t> “holes” </a:t>
            </a:r>
            <a:r>
              <a:rPr lang="en-US" i="0" dirty="0" smtClean="0"/>
              <a:t>to receive the cloned and specialized elements of the computation specification (e.g., in this case, these are </a:t>
            </a:r>
            <a:r>
              <a:rPr lang="en-US" i="0" u="sng" dirty="0" smtClean="0"/>
              <a:t>interrelated thread routine skeletons </a:t>
            </a:r>
            <a:r>
              <a:rPr lang="en-US" i="0" dirty="0" smtClean="0"/>
              <a:t>and </a:t>
            </a:r>
            <a:r>
              <a:rPr lang="en-US" i="0" u="sng" dirty="0" smtClean="0"/>
              <a:t>global thread synchronization patterns</a:t>
            </a:r>
            <a:r>
              <a:rPr lang="en-US" i="0" dirty="0" smtClean="0"/>
              <a:t>) and</a:t>
            </a:r>
          </a:p>
          <a:p>
            <a:pPr marL="228571" indent="-228571" algn="l" rtl="0" eaLnBrk="0" fontAlgn="base" hangingPunct="0">
              <a:spcBef>
                <a:spcPct val="30000"/>
              </a:spcBef>
              <a:spcAft>
                <a:spcPct val="0"/>
              </a:spcAft>
              <a:buNone/>
            </a:pPr>
            <a:endParaRPr lang="en-US" sz="1200" b="0" i="0" kern="1200" baseline="0" dirty="0" smtClean="0">
              <a:solidFill>
                <a:schemeClr val="tx1"/>
              </a:solidFill>
              <a:latin typeface="+mn-lt"/>
              <a:ea typeface="+mn-ea"/>
              <a:cs typeface="+mn-cs"/>
            </a:endParaRPr>
          </a:p>
          <a:p>
            <a:pPr marL="228571" indent="-228571" algn="l" rtl="0" eaLnBrk="0" fontAlgn="base" hangingPunct="0">
              <a:spcBef>
                <a:spcPct val="30000"/>
              </a:spcBef>
              <a:spcAft>
                <a:spcPct val="0"/>
              </a:spcAft>
              <a:buNone/>
            </a:pPr>
            <a:r>
              <a:rPr lang="en-US" sz="1200" b="0" i="0" kern="1200" baseline="0" dirty="0" smtClean="0">
                <a:solidFill>
                  <a:schemeClr val="tx1"/>
                </a:solidFill>
                <a:latin typeface="+mn-lt"/>
                <a:ea typeface="+mn-ea"/>
                <a:cs typeface="+mn-cs"/>
              </a:rPr>
              <a:t>2.  </a:t>
            </a:r>
            <a:r>
              <a:rPr lang="en-US" sz="1200" b="1" i="0" kern="1200" baseline="0" dirty="0" smtClean="0">
                <a:solidFill>
                  <a:schemeClr val="tx1"/>
                </a:solidFill>
                <a:latin typeface="+mn-lt"/>
                <a:ea typeface="+mn-ea"/>
                <a:cs typeface="+mn-cs"/>
              </a:rPr>
              <a:t>Low level coding clichés </a:t>
            </a:r>
            <a:r>
              <a:rPr lang="en-US" sz="1200" b="0" i="0" kern="1200" baseline="0" dirty="0" smtClean="0">
                <a:solidFill>
                  <a:schemeClr val="tx1"/>
                </a:solidFill>
                <a:latin typeface="+mn-lt"/>
                <a:ea typeface="+mn-ea"/>
                <a:cs typeface="+mn-cs"/>
              </a:rPr>
              <a:t>(e.g., portions of those  frameworks might include thread clichés to initiate threads and synchronization steps to synchronize sets of threads), and</a:t>
            </a:r>
          </a:p>
          <a:p>
            <a:endParaRPr lang="en-US" b="0" i="0" baseline="0" dirty="0" smtClean="0"/>
          </a:p>
          <a:p>
            <a:pPr marL="228571" indent="-228571">
              <a:buAutoNum type="arabicPeriod" startAt="3"/>
            </a:pPr>
            <a:r>
              <a:rPr lang="en-US" b="0" i="0" baseline="0" dirty="0" smtClean="0"/>
              <a:t>Expressions that specify and abstractly reference </a:t>
            </a:r>
            <a:r>
              <a:rPr lang="en-US" b="1" i="0" baseline="0" dirty="0" smtClean="0"/>
              <a:t>design and code entities from the logical architecture </a:t>
            </a:r>
            <a:r>
              <a:rPr lang="en-US" b="0" i="0" baseline="0" dirty="0" smtClean="0"/>
              <a:t>(e.g., </a:t>
            </a:r>
            <a:r>
              <a:rPr lang="en-US" b="1" i="0" baseline="0" dirty="0" smtClean="0"/>
              <a:t>?</a:t>
            </a:r>
            <a:r>
              <a:rPr lang="en-US" b="1" i="0" baseline="0" dirty="0" err="1" smtClean="0"/>
              <a:t>vbls</a:t>
            </a:r>
            <a:r>
              <a:rPr lang="en-US" b="1" i="1" dirty="0" smtClean="0"/>
              <a:t> </a:t>
            </a:r>
            <a:r>
              <a:rPr lang="en-US" b="0" i="0" dirty="0" smtClean="0"/>
              <a:t>pre-computed</a:t>
            </a:r>
            <a:r>
              <a:rPr lang="en-US" b="0" i="0" baseline="0" dirty="0" smtClean="0"/>
              <a:t> by the design framework method such as </a:t>
            </a:r>
            <a:r>
              <a:rPr lang="en-US" b="0" i="0" u="sng" baseline="0" dirty="0" smtClean="0"/>
              <a:t>generated routine names</a:t>
            </a:r>
            <a:r>
              <a:rPr lang="en-US" b="0" i="0" baseline="0" dirty="0" smtClean="0"/>
              <a:t>; APCs specific to the framework such as the constraints identifying the </a:t>
            </a:r>
            <a:r>
              <a:rPr lang="en-US" b="0" i="0" u="sng" baseline="0" dirty="0" smtClean="0"/>
              <a:t>Slicer and Slicee constraints</a:t>
            </a:r>
            <a:r>
              <a:rPr lang="en-US" b="0" i="0" u="none" baseline="0" dirty="0" smtClean="0"/>
              <a:t>; clone-specific implementation neutral specification (INS) such as ?ins-hw (i.e., heavyweight is center slice) or ?ins-</a:t>
            </a:r>
            <a:r>
              <a:rPr lang="en-US" b="0" i="0" u="none" baseline="0" dirty="0" err="1" smtClean="0"/>
              <a:t>lw</a:t>
            </a:r>
            <a:r>
              <a:rPr lang="en-US" b="0" i="0" u="none" baseline="0" dirty="0" smtClean="0"/>
              <a:t>  (i.e., lightweight will be the set of edges pixel computations). These ?</a:t>
            </a:r>
            <a:r>
              <a:rPr lang="en-US" b="0" i="0" u="none" baseline="0" dirty="0" err="1" smtClean="0"/>
              <a:t>vbls</a:t>
            </a:r>
            <a:r>
              <a:rPr lang="en-US" b="0" i="0" u="none" baseline="0" dirty="0" smtClean="0"/>
              <a:t> play the role of parameters for the design framework.</a:t>
            </a:r>
          </a:p>
          <a:p>
            <a:pPr marL="228571" indent="-228571">
              <a:buAutoNum type="arabicPeriod" startAt="3"/>
            </a:pPr>
            <a:endParaRPr lang="en-US" b="0" i="0" u="none" baseline="0" dirty="0" smtClean="0"/>
          </a:p>
          <a:p>
            <a:pPr marL="0" indent="0"/>
            <a:r>
              <a:rPr lang="en-US" b="0" i="0" u="none" baseline="0" dirty="0" smtClean="0"/>
              <a:t>Now, let’s look at an example of a design framework for the thread-based slicer/slicee design.</a:t>
            </a:r>
            <a:endParaRPr lang="en-US" b="1" i="1" u="sng" dirty="0" smtClean="0"/>
          </a:p>
          <a:p>
            <a:pPr marL="228571" indent="-228571">
              <a:buAutoNum type="arabicPeriod" startAt="3"/>
            </a:pPr>
            <a:endParaRPr lang="en-US" b="1" i="1"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5" name="Slide Image Placeholder 1"/>
          <p:cNvSpPr>
            <a:spLocks noGrp="1" noRot="1" noChangeAspect="1"/>
          </p:cNvSpPr>
          <p:nvPr>
            <p:ph type="sldImg"/>
          </p:nvPr>
        </p:nvSpPr>
        <p:spPr bwMode="auto">
          <a:noFill/>
          <a:ln>
            <a:solidFill>
              <a:srgbClr val="000000"/>
            </a:solidFill>
            <a:miter lim="800000"/>
            <a:headEnd/>
            <a:tailEnd/>
          </a:ln>
        </p:spPr>
      </p:sp>
      <p:sp>
        <p:nvSpPr>
          <p:cNvPr id="758786" name="Notes Placeholder 2"/>
          <p:cNvSpPr>
            <a:spLocks noGrp="1"/>
          </p:cNvSpPr>
          <p:nvPr>
            <p:ph type="body" idx="1"/>
          </p:nvPr>
        </p:nvSpPr>
        <p:spPr bwMode="auto">
          <a:noFill/>
        </p:spPr>
        <p:txBody>
          <a:bodyPr wrap="square" numCol="1" anchor="t" anchorCtr="0" compatLnSpc="1">
            <a:prstTxWarp prst="textNoShape">
              <a:avLst/>
            </a:prstTxWarp>
          </a:bodyPr>
          <a:lstStyle/>
          <a:p>
            <a:pPr marL="177778" indent="-177778" eaLnBrk="1" hangingPunct="1">
              <a:spcBef>
                <a:spcPct val="0"/>
              </a:spcBef>
              <a:buFontTx/>
              <a:buChar char="-"/>
            </a:pPr>
            <a:r>
              <a:rPr lang="en-US" dirty="0" smtClean="0"/>
              <a:t>Implementation neutral spec of computation UNCHANGED!! </a:t>
            </a:r>
          </a:p>
          <a:p>
            <a:pPr marL="177778" indent="-177778" eaLnBrk="1" hangingPunct="1">
              <a:spcBef>
                <a:spcPct val="0"/>
              </a:spcBef>
              <a:buFontTx/>
              <a:buChar char="-"/>
            </a:pPr>
            <a:r>
              <a:rPr lang="en-US" dirty="0" smtClean="0"/>
              <a:t>Revised execution spec of execution platform (Optimize for Instruction level parallelism using Intel SSE instructions and</a:t>
            </a:r>
            <a:r>
              <a:rPr lang="en-US" baseline="0" dirty="0" smtClean="0"/>
              <a:t> generate MDE artifacts</a:t>
            </a:r>
            <a:r>
              <a:rPr lang="en-US" dirty="0" smtClean="0"/>
              <a:t>)</a:t>
            </a:r>
          </a:p>
        </p:txBody>
      </p:sp>
      <p:sp>
        <p:nvSpPr>
          <p:cNvPr id="7587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D32517-81FE-4F09-BDB2-05E9F8FA98F9}" type="slidenum">
              <a:rPr lang="en-US">
                <a:cs typeface="Arial" charset="0"/>
              </a:rPr>
              <a:pPr fontAlgn="base">
                <a:spcBef>
                  <a:spcPct val="0"/>
                </a:spcBef>
                <a:spcAft>
                  <a:spcPct val="0"/>
                </a:spcAft>
                <a:defRPr/>
              </a:pPr>
              <a:t>6</a:t>
            </a:fld>
            <a:endParaRPr lang="en-US">
              <a:cs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000" dirty="0" smtClean="0"/>
              <a:t>As mentioned earlier, the synthetic design process has very purposely built a logical architecture that is aimed at a set of  designed frameworks including this specific framework (named the </a:t>
            </a:r>
            <a:r>
              <a:rPr lang="en-US" sz="1000" u="sng" dirty="0" smtClean="0"/>
              <a:t>Thread-Based Slicer/Slicee</a:t>
            </a:r>
            <a:r>
              <a:rPr lang="en-US" sz="1000" dirty="0" smtClean="0"/>
              <a:t> design framework) that will provide the architectural and interstitial structure for the resultant generated code.</a:t>
            </a:r>
          </a:p>
          <a:p>
            <a:endParaRPr lang="en-US" sz="1000" dirty="0" smtClean="0"/>
          </a:p>
          <a:p>
            <a:r>
              <a:rPr lang="en-US" sz="1000" dirty="0" smtClean="0"/>
              <a:t>This figure clearly shows the architectural structure of the three routines that comprise the thread-based Slicer/Slicee Design: 1. The thread manager routine (with a generated name of “SobelThreads8”), 2. The lightweight thread that will batch process all of the edge cases (with a generated name of “SobelThreads9”), and 3. The Center Slice code (with a generated name of “SobelCenterSlice10”).  </a:t>
            </a:r>
          </a:p>
          <a:p>
            <a:endParaRPr lang="en-US" sz="1000" b="1" dirty="0" smtClean="0"/>
          </a:p>
          <a:p>
            <a:r>
              <a:rPr lang="en-US" sz="1000" b="1" dirty="0" smtClean="0"/>
              <a:t>(Speaker: The action buttons are provided to jump to the actual code used to describe design features earlier in this presentation.  There are return buttons on the actual Slicer/Slicee code slides so it is easy for the audience to see the relationship between the abstract references to elements of the LA, e.g., ?ins-hw and ?managethreads, and the actual code. These design/code comparisons provide an opportunity for the audience to get a clear intuition about the source of code features. Some arise inexorably from the computational essence and some arise from the elective design features specified by the application programmer. Comparison can make this point in a highly intuitive way and can be used with the conceptual description below.)</a:t>
            </a:r>
            <a:endParaRPr lang="en-US" sz="1000" dirty="0" smtClean="0"/>
          </a:p>
          <a:p>
            <a:endParaRPr lang="en-US" sz="1000" dirty="0" smtClean="0"/>
          </a:p>
          <a:p>
            <a:r>
              <a:rPr lang="en-US" sz="1000" dirty="0" smtClean="0"/>
              <a:t>Notice that the design framework for the edge cases and the center cases provides precious little real code level detail. They largely define the architectural structure (i.e., holes) into which the real code details provided by the cloned and specialized versions of the INS are to be put. If you think about it, that makes perfect sense because most of the code of these routines are in fact determined by the essence of the computation (provided by the domain specific INS specification). The routine structure, pattern of thread synchronization, and the parameter structure of the center slice routine arise from elective design features that are imposed on the computation because of the requirements contained within the execution platform description.</a:t>
            </a:r>
          </a:p>
          <a:p>
            <a:endParaRPr lang="en-US" sz="1000" dirty="0" smtClean="0"/>
          </a:p>
          <a:p>
            <a:r>
              <a:rPr lang="en-US" sz="1000" dirty="0" smtClean="0"/>
              <a:t>In the next few slides, we will follow the steps of the inlining process that will integrate the center thread routine (“SobelCenterSlice10”, which the method associated with the slicer/slicee design framework has bound to the variable ?DoASlice) .</a:t>
            </a:r>
            <a:endParaRPr lang="en-US" sz="1000"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51</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Each design framework has a method routine that does a lot of the bookkeeping work. The simplest</a:t>
            </a:r>
            <a:r>
              <a:rPr lang="en-US" baseline="0" dirty="0" smtClean="0"/>
              <a:t> bookkeeping job is the generation of unique names for the routines in the Slicer/Slicee framework and the binding of them to design framework specific variables (i.e., ?</a:t>
            </a:r>
            <a:r>
              <a:rPr lang="en-US" baseline="0" dirty="0" err="1" smtClean="0"/>
              <a:t>vbls</a:t>
            </a:r>
            <a:r>
              <a:rPr lang="en-US" baseline="0" dirty="0" smtClean="0"/>
              <a:t> variables) that the framework methods use to stand in for those names. Recall that the generated name for this routine in our example is “SobelCenterSlice10”. It will be bound to ?DoASlice.  </a:t>
            </a:r>
          </a:p>
          <a:p>
            <a:endParaRPr lang="en-US" baseline="0" dirty="0" smtClean="0"/>
          </a:p>
          <a:p>
            <a:r>
              <a:rPr lang="en-US" baseline="0" dirty="0" smtClean="0"/>
              <a:t>The domain concepts that are common between the framework’s skeletal forms and the DF method are represented in the DF by ?</a:t>
            </a:r>
            <a:r>
              <a:rPr lang="en-US" baseline="0" dirty="0" err="1" smtClean="0"/>
              <a:t>vbls</a:t>
            </a:r>
            <a:r>
              <a:rPr lang="en-US" baseline="0" dirty="0" smtClean="0"/>
              <a:t> or meta-operations (e.g., </a:t>
            </a:r>
            <a:r>
              <a:rPr lang="en-US" baseline="0" dirty="0" err="1" smtClean="0"/>
              <a:t>Idex</a:t>
            </a:r>
            <a:r>
              <a:rPr lang="en-US" baseline="0" dirty="0" smtClean="0"/>
              <a:t>) on ?</a:t>
            </a:r>
            <a:r>
              <a:rPr lang="en-US" baseline="0" dirty="0" err="1" smtClean="0"/>
              <a:t>vbls</a:t>
            </a:r>
            <a:r>
              <a:rPr lang="en-US" baseline="0" dirty="0" smtClean="0"/>
              <a:t>. In fact, all of the text represented here in yellow represents a “common language or protocol” for referencing entities in the LA as well as some of entities created by the design framework (e.g., the routine names). Some of these ?</a:t>
            </a:r>
            <a:r>
              <a:rPr lang="en-US" baseline="0" dirty="0" err="1" smtClean="0"/>
              <a:t>vbls</a:t>
            </a:r>
            <a:r>
              <a:rPr lang="en-US" baseline="0" dirty="0" smtClean="0"/>
              <a:t> represent the expected instances of specialized clones and loops. And the domain knowledge provides the generator sufficient clues to pin down each expected entity  shown in the previous slide titled Cloning and Specialization. </a:t>
            </a:r>
            <a:r>
              <a:rPr lang="en-US" b="1" baseline="0" dirty="0" smtClean="0"/>
              <a:t>(Speaker: Use the “quick peak…” action button to jump to the slide showing the specialized clones and point out the center slice clone (the domain specific expression specialized to s-Center5-Aseg and sp-Center5-Aseg) and its associated loop constraint (Aslice). Note that the other loop (Slicer) will be referenced from the protocol expressions in the thread manager routine (SobelThreads8). Then return to this slide with the return action button.)</a:t>
            </a:r>
            <a:endParaRPr lang="en-US" baseline="0" dirty="0" smtClean="0"/>
          </a:p>
          <a:p>
            <a:endParaRPr lang="en-US" baseline="0" dirty="0" smtClean="0"/>
          </a:p>
          <a:p>
            <a:pPr lvl="0">
              <a:buNone/>
            </a:pPr>
            <a:r>
              <a:rPr lang="en-US" baseline="0" dirty="0" smtClean="0"/>
              <a:t>To be more specific, the DF sets up the meta-information by binding of ?ins-hw to the clone that is the ?ins specialized to the heavyweight computation (i.e., the center partition computation) . If we look back at the Cloning and Specialization slide we will see that binding value will be </a:t>
            </a:r>
            <a:r>
              <a:rPr lang="en-US" dirty="0" smtClean="0"/>
              <a:t>“</a:t>
            </a:r>
            <a:r>
              <a:rPr lang="en-US" sz="1300" b="1" dirty="0" smtClean="0"/>
              <a:t>b [i,j]= [(a[i,j] </a:t>
            </a:r>
            <a:r>
              <a:rPr lang="en-US" sz="1300" b="1" dirty="0" smtClean="0">
                <a:sym typeface="Symbol"/>
              </a:rPr>
              <a:t></a:t>
            </a:r>
            <a:r>
              <a:rPr lang="en-US" b="1" dirty="0" smtClean="0">
                <a:solidFill>
                  <a:schemeClr val="bg1"/>
                </a:solidFill>
                <a:latin typeface="Symbol"/>
                <a:ea typeface="Times New Roman"/>
                <a:cs typeface="Times New Roman"/>
              </a:rPr>
              <a:t> </a:t>
            </a:r>
            <a:r>
              <a:rPr lang="en-US" sz="1300" b="1" dirty="0" smtClean="0"/>
              <a:t>s-center5-Aseg[i,j])</a:t>
            </a:r>
            <a:r>
              <a:rPr lang="en-US" sz="1300" b="1" baseline="30000" dirty="0" smtClean="0"/>
              <a:t>2</a:t>
            </a:r>
            <a:r>
              <a:rPr lang="en-US" sz="1300" b="1" dirty="0" smtClean="0"/>
              <a:t> + (a[i,j] </a:t>
            </a:r>
            <a:r>
              <a:rPr lang="en-US" sz="1300" b="1" dirty="0" smtClean="0">
                <a:sym typeface="Symbol"/>
              </a:rPr>
              <a:t></a:t>
            </a:r>
            <a:r>
              <a:rPr lang="en-US" b="1" dirty="0" smtClean="0">
                <a:solidFill>
                  <a:schemeClr val="bg1"/>
                </a:solidFill>
                <a:latin typeface="Symbol"/>
                <a:ea typeface="Times New Roman"/>
                <a:cs typeface="Times New Roman"/>
              </a:rPr>
              <a:t> </a:t>
            </a:r>
            <a:r>
              <a:rPr lang="en-US" sz="1300" b="1" dirty="0" smtClean="0"/>
              <a:t>sp-center5-ASeg[i,j])</a:t>
            </a:r>
            <a:r>
              <a:rPr lang="en-US" sz="1300" b="1" baseline="30000" dirty="0" smtClean="0"/>
              <a:t>2</a:t>
            </a:r>
            <a:r>
              <a:rPr lang="en-US" sz="1300" b="1" dirty="0" smtClean="0"/>
              <a:t>]</a:t>
            </a:r>
            <a:r>
              <a:rPr lang="en-US" sz="1300" b="1" baseline="30000" dirty="0" smtClean="0"/>
              <a:t>1/2</a:t>
            </a:r>
            <a:r>
              <a:rPr lang="en-US" sz="1300" b="1" dirty="0" smtClean="0"/>
              <a:t>  </a:t>
            </a:r>
            <a:r>
              <a:rPr lang="en-US" b="0" baseline="0" dirty="0" smtClean="0">
                <a:solidFill>
                  <a:srgbClr val="FFFF00"/>
                </a:solidFill>
                <a:latin typeface="Times New Roman"/>
                <a:ea typeface="Times New Roman"/>
              </a:rPr>
              <a:t>“ </a:t>
            </a:r>
            <a:r>
              <a:rPr lang="en-US" baseline="0" dirty="0" smtClean="0"/>
              <a:t>Similarly, ?</a:t>
            </a:r>
            <a:r>
              <a:rPr lang="en-US" baseline="0" dirty="0" err="1" smtClean="0"/>
              <a:t>slicerconstraint</a:t>
            </a:r>
            <a:r>
              <a:rPr lang="en-US" baseline="0" dirty="0" smtClean="0"/>
              <a:t> will get bound to the “Aslice” loop APC, which computes the starting index of each center slice, and the search expression (</a:t>
            </a:r>
            <a:r>
              <a:rPr lang="en-US" baseline="0" dirty="0" err="1" smtClean="0"/>
              <a:t>idex</a:t>
            </a:r>
            <a:r>
              <a:rPr lang="en-US" baseline="0" dirty="0" smtClean="0"/>
              <a:t> ?</a:t>
            </a:r>
            <a:r>
              <a:rPr lang="en-US" baseline="0" dirty="0" err="1" smtClean="0"/>
              <a:t>slicerconstraint</a:t>
            </a:r>
            <a:r>
              <a:rPr lang="en-US" baseline="0" dirty="0" smtClean="0"/>
              <a:t>) will refine to the name of the target program index variable of that loop, i.e., “h”. Finally (for the Slicee), ?</a:t>
            </a:r>
            <a:r>
              <a:rPr lang="en-US" baseline="0" dirty="0" err="1" smtClean="0"/>
              <a:t>ASliceConstraint</a:t>
            </a:r>
            <a:r>
              <a:rPr lang="en-US" baseline="0" dirty="0" smtClean="0"/>
              <a:t> will get bound to the loop APC that processes a center slice (i.e., Aslice) .</a:t>
            </a:r>
          </a:p>
          <a:p>
            <a:endParaRPr lang="en-US" baseline="0" dirty="0" smtClean="0"/>
          </a:p>
          <a:p>
            <a:r>
              <a:rPr lang="en-US" baseline="0" dirty="0" smtClean="0"/>
              <a:t>Other ?</a:t>
            </a:r>
            <a:r>
              <a:rPr lang="en-US" baseline="0" dirty="0" err="1" smtClean="0"/>
              <a:t>vbls</a:t>
            </a:r>
            <a:r>
              <a:rPr lang="en-US" baseline="0" dirty="0" smtClean="0"/>
              <a:t> will get set up to handle the thread routine that handles to the edges and the thread manager routine but we will address those bindings when we show the evolution of those routines.</a:t>
            </a:r>
          </a:p>
          <a:p>
            <a:endParaRPr lang="en-US" baseline="0" dirty="0" smtClean="0"/>
          </a:p>
          <a:p>
            <a:r>
              <a:rPr lang="en-US" baseline="0" dirty="0" smtClean="0"/>
              <a:t>So, with the meta-information bindings we have identified so far, let’s follow the refinement of the ?DoASlice routine to code. </a:t>
            </a:r>
            <a:r>
              <a:rPr lang="en-US" b="1" baseline="0" dirty="0" smtClean="0"/>
              <a:t>…Next slide …</a:t>
            </a:r>
          </a:p>
          <a:p>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52</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a:t>
            </a:r>
            <a:r>
              <a:rPr lang="en-US" baseline="0" dirty="0" smtClean="0"/>
              <a:t> that has happened here is the inlining of routine name, it’s parameter and the INS clone specific to the center slice. Now, </a:t>
            </a:r>
            <a:r>
              <a:rPr lang="en-US" i="1" baseline="0" dirty="0" smtClean="0"/>
              <a:t>more or less </a:t>
            </a:r>
            <a:r>
              <a:rPr lang="en-US" baseline="0" dirty="0" smtClean="0"/>
              <a:t>all that is left to do is to generate the loop structure from the Aslice constraint, recursively inline the operator definitions and do simplification via partial evaluation. (Actually, there is still a need for some tidying up of definitions for this scope, generating some comments to leave a forensic trail for the domain engineer in case of bugs as well as provide a bit of insight for the application programmer, and so forth. Some of the remaining steps are tying up loose ends and dealing with cosmetics like code pretty printing. )</a:t>
            </a:r>
          </a:p>
          <a:p>
            <a:endParaRPr lang="en-US" baseline="0" dirty="0" smtClean="0"/>
          </a:p>
          <a:p>
            <a:r>
              <a:rPr lang="en-US" baseline="0" dirty="0" smtClean="0"/>
              <a:t>Now that “</a:t>
            </a:r>
            <a:r>
              <a:rPr lang="en-US" i="1" baseline="0" dirty="0" smtClean="0"/>
              <a:t>more or less</a:t>
            </a:r>
            <a:r>
              <a:rPr lang="en-US" i="0" baseline="0" dirty="0" smtClean="0"/>
              <a:t>” comment is really “</a:t>
            </a:r>
            <a:r>
              <a:rPr lang="en-US" i="1" baseline="0" dirty="0" smtClean="0"/>
              <a:t>more</a:t>
            </a:r>
            <a:r>
              <a:rPr lang="en-US" i="0" baseline="0" dirty="0" smtClean="0"/>
              <a:t>” than “</a:t>
            </a:r>
            <a:r>
              <a:rPr lang="en-US" i="1" baseline="0" dirty="0" smtClean="0"/>
              <a:t>less</a:t>
            </a:r>
            <a:r>
              <a:rPr lang="en-US" i="0" baseline="0" dirty="0" smtClean="0"/>
              <a:t>” but getting into it is getting too far into the weeds. Suffice it to say, that the convolution operations on pixels has associated logical architectures (i.e., loop constraints) that will cause the generation of the neighborhood loops. </a:t>
            </a:r>
            <a:r>
              <a:rPr lang="en-US" b="1" i="0" baseline="0" dirty="0" smtClean="0"/>
              <a:t>(Speaker: Take a quick peek back at the Center Slice code and point out the loops over p and q as the result of the LA associated with convolution over pixels operations. Then use the return action button to return to this slide.)</a:t>
            </a:r>
          </a:p>
          <a:p>
            <a:endParaRPr lang="en-US" baseline="0" dirty="0" smtClean="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53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generating the loop code from the Aslice APC, we</a:t>
            </a:r>
            <a:r>
              <a:rPr lang="en-US" baseline="0" dirty="0" smtClean="0"/>
              <a:t> will evolve to code that looks like the code in this slide. </a:t>
            </a:r>
          </a:p>
          <a:p>
            <a:endParaRPr lang="en-US" baseline="0" dirty="0" smtClean="0"/>
          </a:p>
          <a:p>
            <a:r>
              <a:rPr lang="en-US" baseline="0" dirty="0" smtClean="0"/>
              <a:t>After further inlining, partial evaluation and some tidying up, the final code will look something like the next slide.  </a:t>
            </a:r>
            <a:r>
              <a:rPr lang="en-US" b="1" baseline="0" dirty="0" smtClean="0"/>
              <a:t>… Next Slide …</a:t>
            </a:r>
            <a:endParaRPr lang="en-US" dirty="0"/>
          </a:p>
        </p:txBody>
      </p:sp>
      <p:sp>
        <p:nvSpPr>
          <p:cNvPr id="4" name="Slide Number Placeholder 3"/>
          <p:cNvSpPr>
            <a:spLocks noGrp="1"/>
          </p:cNvSpPr>
          <p:nvPr>
            <p:ph type="sldNum" sz="quarter" idx="10"/>
          </p:nvPr>
        </p:nvSpPr>
        <p:spPr/>
        <p:txBody>
          <a:bodyPr/>
          <a:lstStyle/>
          <a:p>
            <a:fld id="{9EE2643B-3E09-4402-A66D-B9AB7680F940}" type="slidenum">
              <a:rPr lang="en-US" smtClean="0"/>
              <a:pPr/>
              <a:t>54</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final </a:t>
            </a:r>
            <a:r>
              <a:rPr lang="en-US" baseline="0" dirty="0" smtClean="0"/>
              <a:t>code will look something like this (after IL inlining and partial evaluation).</a:t>
            </a:r>
          </a:p>
          <a:p>
            <a:endParaRPr lang="en-US" baseline="0" dirty="0" smtClean="0"/>
          </a:p>
          <a:p>
            <a:r>
              <a:rPr lang="en-US" b="1" baseline="0" dirty="0" smtClean="0"/>
              <a:t>(If the audience wants/needs to compare this to the code we looked at earlier that had all of the DESIGN FEATURES identified by CALLOUTS, use the Quick Peak action button and when done return to this slide via the Return Action button on the Quick Peak target page.)</a:t>
            </a:r>
          </a:p>
          <a:p>
            <a:endParaRPr lang="en-US" b="1" baseline="0" dirty="0" smtClean="0"/>
          </a:p>
          <a:p>
            <a:r>
              <a:rPr lang="en-US" b="0" baseline="0" dirty="0" smtClean="0"/>
              <a:t>Now, let’s examine how the lightweight clones get integrated into the design framework.</a:t>
            </a:r>
            <a:endParaRPr lang="en-US" b="0" dirty="0"/>
          </a:p>
        </p:txBody>
      </p:sp>
      <p:sp>
        <p:nvSpPr>
          <p:cNvPr id="4" name="Slide Number Placeholder 3"/>
          <p:cNvSpPr>
            <a:spLocks noGrp="1"/>
          </p:cNvSpPr>
          <p:nvPr>
            <p:ph type="sldNum" sz="quarter" idx="10"/>
          </p:nvPr>
        </p:nvSpPr>
        <p:spPr/>
        <p:txBody>
          <a:bodyPr/>
          <a:lstStyle/>
          <a:p>
            <a:fld id="{9EE2643B-3E09-4402-A66D-B9AB7680F940}" type="slidenum">
              <a:rPr lang="en-US" smtClean="0"/>
              <a:pPr/>
              <a:t>55</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framework</a:t>
            </a:r>
            <a:r>
              <a:rPr lang="en-US" baseline="0" dirty="0" smtClean="0"/>
              <a:t> skeleton for lightweight processes. Recall that the generator made the decision to batch the edge computations into a single thread based on the domain knowledge about the “edge” class that edge’s are lightweight computations (i.e., likely to be order(n) computations rather than something like order(n</a:t>
            </a:r>
            <a:r>
              <a:rPr lang="en-US" baseline="30000" dirty="0" smtClean="0"/>
              <a:t>2</a:t>
            </a:r>
            <a:r>
              <a:rPr lang="en-US" baseline="0" dirty="0" smtClean="0"/>
              <a:t>) computations). In this case, ?</a:t>
            </a:r>
            <a:r>
              <a:rPr lang="en-US" baseline="0" dirty="0" err="1" smtClean="0"/>
              <a:t>OrderNCases</a:t>
            </a:r>
            <a:r>
              <a:rPr lang="en-US" baseline="0" dirty="0" smtClean="0"/>
              <a:t> will be bound to the set of edge clones (diagram items 5-06 through 5-09) and their associated loop constraints (diagram item 5-03) from the Cloning and Specializing slide. </a:t>
            </a:r>
            <a:r>
              <a:rPr lang="en-US" b="1" baseline="0" dirty="0" smtClean="0"/>
              <a:t>(Speaker: Quick peak back to refresh the listener’s mind, if necessary.)</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56</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Substituting the edge clones and their</a:t>
            </a:r>
            <a:r>
              <a:rPr lang="en-US" baseline="0" dirty="0" smtClean="0"/>
              <a:t> loop constraints we get the form shown here. </a:t>
            </a:r>
            <a:r>
              <a:rPr lang="en-US" b="1" baseline="0" dirty="0" smtClean="0"/>
              <a:t>… next slide …</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57</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Analogous to the center loop inlining, we</a:t>
            </a:r>
            <a:r>
              <a:rPr lang="en-US" baseline="0" dirty="0" smtClean="0"/>
              <a:t> inline the edge loops and refine the expressions to the point of convolution operations at the pixel level, i.e., convolutions over the neighborhood  of pixel a[i,j] where </a:t>
            </a:r>
            <a:r>
              <a:rPr lang="en-US" baseline="0" dirty="0" err="1" smtClean="0"/>
              <a:t>i</a:t>
            </a:r>
            <a:r>
              <a:rPr lang="en-US" baseline="0" dirty="0" smtClean="0"/>
              <a:t> and j are specialized appropriately for the four edge cases. Further inlining for the neighborhood loops and simplification leads to the next slide.</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58</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we have glossed over how the RHS of the</a:t>
            </a:r>
            <a:r>
              <a:rPr lang="en-US" baseline="0" dirty="0" smtClean="0"/>
              <a:t> assignment statements get simplified to zero. The short story is that lining the definitions for convolution  and recursively for its component operations produces arithmetic expressions multiplied times zero (i.e., the value of W for the various edge specific neighborhoods) which partially evaluate to zero. Note: The tool demo presentation associated with this presentation provides a sort of “animation” of this simplification for one specific case if you want to see the process at its most basic level. The take home point is that </a:t>
            </a:r>
            <a:r>
              <a:rPr lang="en-US" u="sng" baseline="0" dirty="0" smtClean="0"/>
              <a:t>by specializing the MT definitions of operators to specific partitions, the code produced for those partitions will be the correct code for the context of the specific partition</a:t>
            </a:r>
            <a:r>
              <a:rPr lang="en-US" baseline="0" dirty="0" smtClean="0"/>
              <a:t>.</a:t>
            </a:r>
          </a:p>
          <a:p>
            <a:endParaRPr lang="en-US" baseline="0" dirty="0" smtClean="0"/>
          </a:p>
          <a:p>
            <a:r>
              <a:rPr lang="en-US" b="1" baseline="0" dirty="0" smtClean="0"/>
              <a:t>..next slide..</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59</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14287">
              <a:defRPr/>
            </a:pPr>
            <a:r>
              <a:rPr lang="en-US" dirty="0" smtClean="0"/>
              <a:t>Finally, let’s examine the refinement</a:t>
            </a:r>
            <a:r>
              <a:rPr lang="en-US" baseline="0" dirty="0" smtClean="0"/>
              <a:t> of the thread manager routine, which will define the control flow between the thread manager and the two other thread routines. Recall that </a:t>
            </a:r>
            <a:r>
              <a:rPr lang="en-US" sz="1200" b="1" dirty="0" smtClean="0"/>
              <a:t>?</a:t>
            </a:r>
            <a:r>
              <a:rPr lang="en-US" sz="1200" b="1" dirty="0" err="1" smtClean="0"/>
              <a:t>DoOrderNCases</a:t>
            </a:r>
            <a:r>
              <a:rPr lang="en-US" sz="1200" b="1" dirty="0" smtClean="0"/>
              <a:t> </a:t>
            </a:r>
            <a:r>
              <a:rPr lang="en-US" sz="1200" dirty="0" smtClean="0"/>
              <a:t>will be bound to the name of the routine (i.e., “SobelEdges9”) that is generated to compute the lightweight (i.e., edge) cases and </a:t>
            </a:r>
            <a:r>
              <a:rPr lang="en-US" sz="1200" b="1" dirty="0" smtClean="0"/>
              <a:t>?DoASlice </a:t>
            </a:r>
            <a:r>
              <a:rPr lang="en-US" sz="1200" dirty="0" smtClean="0"/>
              <a:t>will be bound to the name of the routine (i.e., “SobelCenterSlice10”) that is generated to compute the heavyweight (i.e., center slice) cases. (</a:t>
            </a:r>
            <a:r>
              <a:rPr lang="en-US" sz="1200" dirty="0" err="1" smtClean="0"/>
              <a:t>Idex</a:t>
            </a:r>
            <a:r>
              <a:rPr lang="en-US" sz="1200" dirty="0" smtClean="0"/>
              <a:t> </a:t>
            </a:r>
            <a:r>
              <a:rPr lang="en-US" sz="1200" b="1" dirty="0" smtClean="0"/>
              <a:t>?SlicerConstraint</a:t>
            </a:r>
            <a:r>
              <a:rPr lang="en-US" sz="1200" dirty="0" smtClean="0"/>
              <a:t>) will refine to the index name (i.e., “h”) generated for the </a:t>
            </a:r>
            <a:r>
              <a:rPr lang="en-US" sz="1200" b="1" dirty="0" smtClean="0"/>
              <a:t>?SlicerConstraint </a:t>
            </a:r>
            <a:r>
              <a:rPr lang="en-US" sz="1200" dirty="0" smtClean="0"/>
              <a:t>loop constraint (i.e., Aslice).</a:t>
            </a:r>
          </a:p>
          <a:p>
            <a:endParaRPr lang="en-US" sz="1300" dirty="0" smtClean="0"/>
          </a:p>
          <a:p>
            <a:pPr defTabSz="914287">
              <a:defRPr/>
            </a:pPr>
            <a:r>
              <a:rPr lang="en-US" sz="1200" dirty="0" smtClean="0"/>
              <a:t>Recall that the expressions in yellow font represent the protocol for referring to entities that are expected to be in the Logical Architecture but do not yet exist when the protocol expressions are written.</a:t>
            </a:r>
          </a:p>
          <a:p>
            <a:endParaRPr lang="en-US" sz="1300" dirty="0" smtClean="0"/>
          </a:p>
          <a:p>
            <a:r>
              <a:rPr lang="en-US" sz="1200" dirty="0" smtClean="0"/>
              <a:t>Additionally, the Slicer design provides the patterns of parallel processing and synchronization. That is, it initiates the SobelEdges9 thread routine and ceiling(m/5) instances of the center slice thread routine. All of these instances run in parallel. The final statement waits for all threads to finish. To keep this example pedagogically simple, there is no logic in this design to handle exception cases such as one or more threads not completing. However, it is not hard to revise this DF into a new DF that does do that. This is left as an exercise for the reader.</a:t>
            </a:r>
          </a:p>
          <a:p>
            <a:endParaRPr lang="en-US" sz="1300" dirty="0" smtClean="0"/>
          </a:p>
          <a:p>
            <a:r>
              <a:rPr lang="en-US" sz="1200" b="1" dirty="0" smtClean="0"/>
              <a:t>(Speaker: Use the “Quick Peak at Synthetic Architecture” action button to go back to the synthetic Architecture slide and Point to each item in that slide that is referred to in the yellow expressions. That is, the edge expressions and their associated loop APCs when talking about “?</a:t>
            </a:r>
            <a:r>
              <a:rPr lang="en-US" sz="1200" b="1" dirty="0" err="1" smtClean="0"/>
              <a:t>DoOrderNCases</a:t>
            </a:r>
            <a:r>
              <a:rPr lang="en-US" sz="1200" b="1" dirty="0" smtClean="0"/>
              <a:t>”, and the loop index name (i.e., “h”) in the “Aslice” loop APC when talking about (</a:t>
            </a:r>
            <a:r>
              <a:rPr lang="en-US" sz="1200" b="1" dirty="0" err="1" smtClean="0"/>
              <a:t>Idex</a:t>
            </a:r>
            <a:r>
              <a:rPr lang="en-US" sz="1200" b="1" dirty="0" smtClean="0"/>
              <a:t> ?SlicerConstraint) . )</a:t>
            </a:r>
          </a:p>
          <a:p>
            <a:endParaRPr lang="en-US" sz="1300" dirty="0" smtClean="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60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problem with the goal of translating the domain specific (DS) specification of the computation into</a:t>
            </a:r>
            <a:r>
              <a:rPr lang="en-US" baseline="0" dirty="0" smtClean="0"/>
              <a:t> programming language (PL) implementations for a wide variety of differing execution architectures is that the PL implementations are widely varied in their forms and features, and there is no obvious way to create them from the DS specification. If we choose to express some progenitor form in a </a:t>
            </a:r>
            <a:r>
              <a:rPr lang="en-US" b="1" baseline="0" dirty="0" smtClean="0"/>
              <a:t>PL-based representation </a:t>
            </a:r>
            <a:r>
              <a:rPr lang="en-US" b="0" baseline="0" dirty="0" smtClean="0"/>
              <a:t>(even if the representation is abstracted as with MDE)</a:t>
            </a:r>
            <a:r>
              <a:rPr lang="en-US" baseline="0" dirty="0" smtClean="0"/>
              <a:t>, then the transformation from that progenitor form to the varying implementation forms becomes a difficult and heretofore insolvable reprogramming problem.</a:t>
            </a:r>
          </a:p>
          <a:p>
            <a:endParaRPr lang="en-US" baseline="0" dirty="0" smtClean="0"/>
          </a:p>
          <a:p>
            <a:r>
              <a:rPr lang="en-US" baseline="0" dirty="0" smtClean="0"/>
              <a:t>Let us look at the variety of forms and features that must be created to see what we are up against.</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7</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So, this slide shows the results inlining of the bindings of the routine names and parameter name (which were introduced earlier) into the DF. That is, the simple inlining </a:t>
            </a:r>
            <a:r>
              <a:rPr lang="en-US" sz="1300" dirty="0" smtClean="0"/>
              <a:t>of  </a:t>
            </a:r>
            <a:r>
              <a:rPr lang="en-US" sz="1300" b="1" dirty="0" smtClean="0"/>
              <a:t>?managethreads</a:t>
            </a:r>
            <a:r>
              <a:rPr lang="en-US" sz="1300" dirty="0" smtClean="0"/>
              <a:t>,  </a:t>
            </a:r>
            <a:r>
              <a:rPr lang="en-US" sz="1300" b="1" dirty="0" smtClean="0"/>
              <a:t>?</a:t>
            </a:r>
            <a:r>
              <a:rPr lang="en-US" sz="1300" b="1" dirty="0" err="1" smtClean="0"/>
              <a:t>DoOrderNCases</a:t>
            </a:r>
            <a:r>
              <a:rPr lang="en-US" sz="1300" b="1" dirty="0" smtClean="0"/>
              <a:t>  </a:t>
            </a:r>
            <a:r>
              <a:rPr lang="en-US" sz="1300" dirty="0" smtClean="0"/>
              <a:t>and </a:t>
            </a:r>
            <a:r>
              <a:rPr lang="en-US" sz="1300" b="1" dirty="0" smtClean="0"/>
              <a:t>(</a:t>
            </a:r>
            <a:r>
              <a:rPr lang="en-US" sz="1300" b="1" dirty="0" err="1" smtClean="0"/>
              <a:t>Idex</a:t>
            </a:r>
            <a:r>
              <a:rPr lang="en-US" sz="1300" b="1" dirty="0" smtClean="0"/>
              <a:t> ?SlicerConstraint)</a:t>
            </a:r>
            <a:r>
              <a:rPr lang="en-US" sz="1300" dirty="0" smtClean="0"/>
              <a:t>. </a:t>
            </a:r>
          </a:p>
          <a:p>
            <a:endParaRPr lang="en-US" sz="1300" dirty="0" smtClean="0"/>
          </a:p>
          <a:p>
            <a:r>
              <a:rPr lang="en-US" sz="1300" dirty="0" smtClean="0"/>
              <a:t>But we still have a loop APC “Slicer” that needs to be processed into a programming language loop. </a:t>
            </a:r>
            <a:r>
              <a:rPr lang="en-US" sz="1300" b="1" dirty="0" smtClean="0"/>
              <a:t>… Next Slide …</a:t>
            </a:r>
          </a:p>
          <a:p>
            <a:endParaRPr lang="en-US" sz="1300"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61</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87">
              <a:defRPr/>
            </a:pPr>
            <a:r>
              <a:rPr lang="en-US" dirty="0" smtClean="0"/>
              <a:t>The loop</a:t>
            </a:r>
            <a:r>
              <a:rPr lang="en-US" baseline="0" dirty="0" smtClean="0"/>
              <a:t> generation process must create the loop over h from the logical conjuncts in the loop APC. The DF will use the Intermediate Language MT “</a:t>
            </a:r>
            <a:r>
              <a:rPr lang="en-US" baseline="0" dirty="0" err="1" smtClean="0"/>
              <a:t>Irange</a:t>
            </a:r>
            <a:r>
              <a:rPr lang="en-US" baseline="0" dirty="0" smtClean="0"/>
              <a:t>(Slicer)” to do this work, which will refine to code for the lower and upper limit of h. The loop increment comes from the Intermediate Language MT </a:t>
            </a:r>
            <a:r>
              <a:rPr lang="en-US" dirty="0" smtClean="0"/>
              <a:t>Rstep(S-Center5-Ksegs), which will refine to 5. The Rstep MT definition was created from the load-leveling specification in the user’s description of the execution platform.</a:t>
            </a:r>
            <a:endParaRPr lang="en-US" baseline="0" dirty="0" smtClean="0"/>
          </a:p>
          <a:p>
            <a:pPr rtl="0"/>
            <a:endParaRPr lang="en-US" baseline="0" dirty="0" smtClean="0"/>
          </a:p>
          <a:p>
            <a:r>
              <a:rPr lang="en-US" dirty="0" smtClean="0"/>
              <a:t>At</a:t>
            </a:r>
            <a:r>
              <a:rPr lang="en-US" baseline="0" dirty="0" smtClean="0"/>
              <a:t> this point, DSLGen™ has generated the code that was used earlier in this presentation to illustrate the code generated for a multicore machine.</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62</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final result is the Thread-based Slicer-Slicee code that we</a:t>
            </a:r>
            <a:r>
              <a:rPr lang="en-US" baseline="0" dirty="0" smtClean="0"/>
              <a:t> examined earlier in this presentation and that exploited the multicore architecture. This completes the example driven discussion of how DSLGen™ works.</a:t>
            </a:r>
          </a:p>
          <a:p>
            <a:endParaRPr lang="en-US" baseline="0" dirty="0" smtClean="0"/>
          </a:p>
          <a:p>
            <a:r>
              <a:rPr lang="en-US" baseline="0" dirty="0" smtClean="0"/>
              <a:t>If there is time and interest, the following (optional) slides discuss the performance of the generated code for various kinds of computations, various implementation architectures and various requirements imposed on the target implementation code. </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63</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3" name="Slide Image Placeholder 1"/>
          <p:cNvSpPr>
            <a:spLocks noGrp="1" noRot="1" noChangeAspect="1"/>
          </p:cNvSpPr>
          <p:nvPr>
            <p:ph type="sldImg"/>
          </p:nvPr>
        </p:nvSpPr>
        <p:spPr bwMode="auto">
          <a:noFill/>
          <a:ln>
            <a:solidFill>
              <a:srgbClr val="000000"/>
            </a:solidFill>
            <a:miter lim="800000"/>
            <a:headEnd/>
            <a:tailEnd/>
          </a:ln>
        </p:spPr>
      </p:sp>
      <p:sp>
        <p:nvSpPr>
          <p:cNvPr id="806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000" dirty="0" smtClean="0"/>
              <a:t>When “reading” the generated code, it was obvious that the various optimization strategies would improve performance but we had no numerical data to calibrate just how much. It was also clear that different kinds of computations would respond differently to the various performance improvement strategies. So, we did some timing tests to get a calibration of how effective the various optimization strategies actually were for the different kinds of computations. We chose four computations to test. </a:t>
            </a:r>
          </a:p>
          <a:p>
            <a:pPr eaLnBrk="1" hangingPunct="1">
              <a:spcBef>
                <a:spcPct val="0"/>
              </a:spcBef>
            </a:pPr>
            <a:endParaRPr lang="en-US" sz="1000" dirty="0" smtClean="0"/>
          </a:p>
          <a:p>
            <a:pPr marL="228571" indent="-228571" eaLnBrk="1" hangingPunct="1">
              <a:spcBef>
                <a:spcPct val="0"/>
              </a:spcBef>
              <a:buAutoNum type="arabicPeriod"/>
            </a:pPr>
            <a:r>
              <a:rPr lang="en-US" sz="1000" dirty="0" smtClean="0"/>
              <a:t>Sobel edge detection, which is computationally heavy because of the use of square and square root operations. </a:t>
            </a:r>
          </a:p>
          <a:p>
            <a:pPr marL="228571" indent="-228571" eaLnBrk="1" hangingPunct="1">
              <a:spcBef>
                <a:spcPct val="0"/>
              </a:spcBef>
              <a:buAutoNum type="arabicPeriod"/>
            </a:pPr>
            <a:r>
              <a:rPr lang="en-US" sz="1000" dirty="0" smtClean="0"/>
              <a:t>Wallis edge detection, which also was computationally heavy because it uses logarithms.</a:t>
            </a:r>
          </a:p>
          <a:p>
            <a:pPr marL="228571" indent="-228571" eaLnBrk="1" hangingPunct="1">
              <a:spcBef>
                <a:spcPct val="0"/>
              </a:spcBef>
              <a:buAutoNum type="arabicPeriod"/>
            </a:pPr>
            <a:r>
              <a:rPr lang="en-US" sz="1000" dirty="0" smtClean="0"/>
              <a:t>Image Average, which is a computationally lightweight using only addition and division but which illustrates an interesting design feature in the code – i.e., partition specific variations in the neighborhood loop control expressions.</a:t>
            </a:r>
          </a:p>
          <a:p>
            <a:pPr marL="228571" indent="-228571" eaLnBrk="1" hangingPunct="1">
              <a:spcBef>
                <a:spcPct val="0"/>
              </a:spcBef>
              <a:buAutoNum type="arabicPeriod"/>
            </a:pPr>
            <a:r>
              <a:rPr lang="en-US" sz="1000" dirty="0" smtClean="0"/>
              <a:t>Unsharp mask, another computational lightweight (it is used to sharpen mammogram images by clarifying the boundaries of tumor masses).</a:t>
            </a:r>
          </a:p>
          <a:p>
            <a:pPr eaLnBrk="1" hangingPunct="1">
              <a:spcBef>
                <a:spcPct val="0"/>
              </a:spcBef>
            </a:pPr>
            <a:endParaRPr lang="en-US" sz="1000" dirty="0" smtClean="0"/>
          </a:p>
          <a:p>
            <a:r>
              <a:rPr lang="en-US" sz="1000" dirty="0" smtClean="0"/>
              <a:t>The generated code was tested on a 4 core, 3.33 GHz Velocity brand computer with 12 GB of real and 24 GB of virtual memory. The computer is built on the Intel i7 CPU with Turbo mode, which allows </a:t>
            </a:r>
            <a:r>
              <a:rPr lang="en-US" sz="1000" dirty="0" err="1" smtClean="0"/>
              <a:t>overclocking</a:t>
            </a:r>
            <a:r>
              <a:rPr lang="en-US" sz="1000" dirty="0" smtClean="0"/>
              <a:t> when the CPU is running under maximum temperature and power specification. It has 8 virtual processors. The code was compiled with Microsoft’s Visual Studio 2008 C/C++ compiler. </a:t>
            </a:r>
          </a:p>
          <a:p>
            <a:r>
              <a:rPr lang="en-US" sz="1000" dirty="0" smtClean="0"/>
              <a:t>The test data was a 215 by 215 pixel image in RGB format with a 24 bit pixel depth. </a:t>
            </a:r>
          </a:p>
          <a:p>
            <a:r>
              <a:rPr lang="en-US" sz="1000" dirty="0" smtClean="0"/>
              <a:t> </a:t>
            </a:r>
          </a:p>
          <a:p>
            <a:r>
              <a:rPr lang="en-US" sz="1000" dirty="0" smtClean="0"/>
              <a:t>(Continued on next slide….)</a:t>
            </a:r>
          </a:p>
        </p:txBody>
      </p:sp>
      <p:sp>
        <p:nvSpPr>
          <p:cNvPr id="806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938503-C402-4D37-BC12-6C5A20867BEC}" type="slidenum">
              <a:rPr lang="en-US">
                <a:cs typeface="Arial" charset="0"/>
              </a:rPr>
              <a:pPr fontAlgn="base">
                <a:spcBef>
                  <a:spcPct val="0"/>
                </a:spcBef>
                <a:spcAft>
                  <a:spcPct val="0"/>
                </a:spcAft>
                <a:defRPr/>
              </a:pPr>
              <a:t>64</a:t>
            </a:fld>
            <a:endParaRPr lang="en-US">
              <a:cs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3" name="Slide Image Placeholder 1"/>
          <p:cNvSpPr>
            <a:spLocks noGrp="1" noRot="1" noChangeAspect="1"/>
          </p:cNvSpPr>
          <p:nvPr>
            <p:ph type="sldImg"/>
          </p:nvPr>
        </p:nvSpPr>
        <p:spPr bwMode="auto">
          <a:noFill/>
          <a:ln>
            <a:solidFill>
              <a:srgbClr val="000000"/>
            </a:solidFill>
            <a:miter lim="800000"/>
            <a:headEnd/>
            <a:tailEnd/>
          </a:ln>
        </p:spPr>
      </p:sp>
      <p:sp>
        <p:nvSpPr>
          <p:cNvPr id="806914"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sz="900" dirty="0" smtClean="0"/>
              <a:t>(Continued) This figure shows the results for various computations decomposed into threads to be run in parallel. These tests were run 10,000 times per image. For Sobel, the best performance was achieved at 55 threads, which required approximately 20.3 seconds to run the full set, or about 2 milliseconds per image. The worst results were with two threads, one for the edge cases and one for the center, which required approximately 105 seconds for the 10,000 images or a bit over a 10 millisecond per image. This was roughly the same time required for the calibration case, a hand coded version compiled to use no parallelism of any kind. Notice that the time drops quickly with five threads (i.e., one for the edges and four for the image center), taking about 32.8 seconds for the full set of images or about 3.3 milliseconds per image. This is about what simple logic would expect with four cores. However, the time continues to improve modestly for each five or so additional threads until it begins to level out at about 20.5 seconds at about 23 threads. </a:t>
            </a:r>
          </a:p>
          <a:p>
            <a:endParaRPr lang="en-US" sz="900" dirty="0" smtClean="0"/>
          </a:p>
          <a:p>
            <a:r>
              <a:rPr lang="en-US" sz="900" dirty="0" smtClean="0"/>
              <a:t>Interestingly enough this continued improvement appears to be a subtle effect with multicore parallelism for Sobel. One would expect little improvement by using significantly more threads than there are cores. That is, once you get beyond the number of real cores (i.e., 4 in this case), one would expect no further improvement by breaking the computation into more threads to be run in parallel. However, beyond 4 or 5 threads, the time continues to improve modestly for each five or so additional threads until it begins to level out at about 20.5 seconds at about 23 threads. Thereafter, the improvement is a tenth of a second or so for five or so additional threads. It is somewhat counter intuitive that one should get any improvement at all after the image has been evenly decomposed over the four cores. It is not entirely clear why this occurs but our current hypothesis is that it may be the “GPU effect” where many threads can mask memory, cache or other kind of latency if thread switching is efficient enough. Also, fast thread switching among virtual processors in the hardware (called </a:t>
            </a:r>
            <a:r>
              <a:rPr lang="en-US" sz="900" dirty="0" err="1" smtClean="0"/>
              <a:t>Hyperthreading</a:t>
            </a:r>
            <a:r>
              <a:rPr lang="en-US" sz="900" dirty="0" smtClean="0"/>
              <a:t>) may play a role. The target computer has two virtual processors per core and this is known to increase overall performance in many cases.</a:t>
            </a:r>
          </a:p>
          <a:p>
            <a:endParaRPr lang="en-US" sz="900" dirty="0" smtClean="0"/>
          </a:p>
          <a:p>
            <a:r>
              <a:rPr lang="en-US" sz="900" dirty="0" smtClean="0"/>
              <a:t>We get further improvement with the addition of SIMD (vector) instructions. The following slide shows the results for one heavyweight computation (Sobel) and one lightweight  computation (Image Average).</a:t>
            </a:r>
          </a:p>
          <a:p>
            <a:endParaRPr lang="en-US" sz="900" dirty="0" smtClean="0"/>
          </a:p>
          <a:p>
            <a:r>
              <a:rPr lang="en-US" sz="900" b="1" dirty="0" smtClean="0"/>
              <a:t>(See C:\Users\Public\Documents\Graphics\Documentation\Performance Data\[Subset of Actual Performance Numbers - 5-2-2010 For Documents.xlsx]Sheet1</a:t>
            </a:r>
            <a:r>
              <a:rPr lang="en-US" sz="900" dirty="0" smtClean="0"/>
              <a:t> )</a:t>
            </a:r>
          </a:p>
          <a:p>
            <a:endParaRPr lang="en-US" sz="900" dirty="0" smtClean="0"/>
          </a:p>
        </p:txBody>
      </p:sp>
      <p:sp>
        <p:nvSpPr>
          <p:cNvPr id="806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938503-C402-4D37-BC12-6C5A20867BEC}" type="slidenum">
              <a:rPr lang="en-US">
                <a:cs typeface="Arial" charset="0"/>
              </a:rPr>
              <a:pPr fontAlgn="base">
                <a:spcBef>
                  <a:spcPct val="0"/>
                </a:spcBef>
                <a:spcAft>
                  <a:spcPct val="0"/>
                </a:spcAft>
                <a:defRPr/>
              </a:pPr>
              <a:t>65</a:t>
            </a:fld>
            <a:endParaRPr lang="en-US">
              <a:cs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1" name="Slide Image Placeholder 1"/>
          <p:cNvSpPr>
            <a:spLocks noGrp="1" noRot="1" noChangeAspect="1"/>
          </p:cNvSpPr>
          <p:nvPr>
            <p:ph type="sldImg"/>
          </p:nvPr>
        </p:nvSpPr>
        <p:spPr bwMode="auto">
          <a:noFill/>
          <a:ln>
            <a:solidFill>
              <a:srgbClr val="000000"/>
            </a:solidFill>
            <a:miter lim="800000"/>
            <a:headEnd/>
            <a:tailEnd/>
          </a:ln>
        </p:spPr>
      </p:sp>
      <p:sp>
        <p:nvSpPr>
          <p:cNvPr id="808962" name="Notes Placeholder 2"/>
          <p:cNvSpPr>
            <a:spLocks noGrp="1"/>
          </p:cNvSpPr>
          <p:nvPr>
            <p:ph type="body" idx="1"/>
          </p:nvPr>
        </p:nvSpPr>
        <p:spPr bwMode="auto">
          <a:noFill/>
        </p:spPr>
        <p:txBody>
          <a:bodyPr wrap="square" numCol="1" anchor="t" anchorCtr="0" compatLnSpc="1">
            <a:prstTxWarp prst="textNoShape">
              <a:avLst/>
            </a:prstTxWarp>
            <a:normAutofit fontScale="92500"/>
          </a:bodyPr>
          <a:lstStyle/>
          <a:p>
            <a:pPr defTabSz="914287" eaLnBrk="1" hangingPunct="1">
              <a:spcBef>
                <a:spcPct val="0"/>
              </a:spcBef>
              <a:defRPr/>
            </a:pPr>
            <a:r>
              <a:rPr lang="en-US" dirty="0" smtClean="0"/>
              <a:t>With the addition of SIMD instructions, the added improvement for Sobel ranges from about a 14% improvement for few or no threads to 36% for the maximum number of threads tested.  With only two threads, Sobel took 87.2 seconds for all 10K images or 8.7 milliseconds per image, whereas with 55 threads, it took  12.87 seconds for all 10K images or about 1.3 milliseconds per image. </a:t>
            </a:r>
          </a:p>
          <a:p>
            <a:pPr defTabSz="914287" eaLnBrk="1" hangingPunct="1">
              <a:spcBef>
                <a:spcPct val="0"/>
              </a:spcBef>
              <a:defRPr/>
            </a:pPr>
            <a:endParaRPr lang="en-US" dirty="0" smtClean="0"/>
          </a:p>
          <a:p>
            <a:pPr defTabSz="914287" eaLnBrk="1" hangingPunct="1">
              <a:spcBef>
                <a:spcPct val="0"/>
              </a:spcBef>
              <a:defRPr/>
            </a:pPr>
            <a:r>
              <a:rPr lang="en-US" dirty="0" smtClean="0"/>
              <a:t>Interestingly, the effect for Image Average was significant and somewhat surprising – between 57% and 58% improvement regardless of the number of threads. What this suggests is that virtually all of the computation for Image Average can be done with instruction level parallelism (i.e., addition of a vector of numbers) leaving only a single additional arithmetic operation (i.e., multiplication or division by a constant) to be done via the standard arithmetic unit. So, the multicore parallelism improvement is a much flatter curve. Once one runs out of processors there is little additional effect although there may be some additional effect depending on the structure of the computation and its possible effect of processor latencies. Recall the comments from the previous slide about the counter intuitive improvement for Sobel beyond 5 or so threads.</a:t>
            </a:r>
          </a:p>
          <a:p>
            <a:pPr defTabSz="914287" eaLnBrk="1" hangingPunct="1">
              <a:spcBef>
                <a:spcPct val="0"/>
              </a:spcBef>
              <a:defRPr/>
            </a:pPr>
            <a:endParaRPr lang="en-US" dirty="0" smtClean="0"/>
          </a:p>
          <a:p>
            <a:pPr defTabSz="914287" eaLnBrk="1" hangingPunct="1">
              <a:spcBef>
                <a:spcPct val="0"/>
              </a:spcBef>
              <a:defRPr/>
            </a:pPr>
            <a:r>
              <a:rPr lang="en-US" dirty="0" smtClean="0"/>
              <a:t>By contrast, a much smaller amount of the Sobel computation can be done in parallel instructions (i.e., the PMADD operation on the three weight vectors and the three corresponding pixel vectors, where each of the vectors is only three numbers long) whereas the addition of the intermediate instructions (via the PADD instruction)  is relatively inconsequential. But more importantly, the square, addition and square root operations that follow the SIMD instructions will be done on the standard CPU arithmetic unit. These last three operations (and especially the square root operation) are likely to be the lion’s portion of the computation. Therefore, the really big improvement with Sobel arises because of the large scale parallelism provided by the thread based parallelism and this tends to swamp much of the savings of the instruction level parallelism of the SIMD instructions.</a:t>
            </a:r>
          </a:p>
          <a:p>
            <a:pPr defTabSz="914287" eaLnBrk="1" hangingPunct="1">
              <a:spcBef>
                <a:spcPct val="0"/>
              </a:spcBef>
              <a:defRPr/>
            </a:pPr>
            <a:endParaRPr lang="en-US" dirty="0" smtClean="0"/>
          </a:p>
          <a:p>
            <a:pPr defTabSz="914287" eaLnBrk="1" hangingPunct="1">
              <a:spcBef>
                <a:spcPct val="0"/>
              </a:spcBef>
              <a:defRPr/>
            </a:pPr>
            <a:endParaRPr lang="en-US" dirty="0" smtClean="0"/>
          </a:p>
          <a:p>
            <a:pPr defTabSz="914287" eaLnBrk="1" hangingPunct="1">
              <a:spcBef>
                <a:spcPct val="0"/>
              </a:spcBef>
              <a:defRPr/>
            </a:pPr>
            <a:endParaRPr lang="en-US" dirty="0" smtClean="0"/>
          </a:p>
          <a:p>
            <a:pPr eaLnBrk="1" hangingPunct="1">
              <a:spcBef>
                <a:spcPct val="0"/>
              </a:spcBef>
            </a:pPr>
            <a:endParaRPr lang="en-US" dirty="0" smtClean="0"/>
          </a:p>
        </p:txBody>
      </p:sp>
      <p:sp>
        <p:nvSpPr>
          <p:cNvPr id="808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E776A4-1855-4D69-A246-66C4D3FEB60B}" type="slidenum">
              <a:rPr lang="en-US">
                <a:cs typeface="Arial" charset="0"/>
              </a:rPr>
              <a:pPr fontAlgn="base">
                <a:spcBef>
                  <a:spcPct val="0"/>
                </a:spcBef>
                <a:spcAft>
                  <a:spcPct val="0"/>
                </a:spcAft>
                <a:defRPr/>
              </a:pPr>
              <a:t>66</a:t>
            </a:fld>
            <a:endParaRPr lang="en-US">
              <a:cs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broad component architecture of DSLGen™ is shown in this figure. The architecture is “</a:t>
            </a:r>
            <a:r>
              <a:rPr lang="en-US" dirty="0" err="1" smtClean="0"/>
              <a:t>microprogrammable</a:t>
            </a:r>
            <a:r>
              <a:rPr lang="en-US" dirty="0" smtClean="0"/>
              <a:t>” in the sense that virtually all aspects of DSLGen™ are data defined. This allows a domain engineer to create custom generators for arbitrary DSLs, to vary old or introduce new execution platform targets and to add definitions for new output languages or to tweak the definitions of an existing language to fit a custom variant of that language.</a:t>
            </a:r>
          </a:p>
          <a:p>
            <a:endParaRPr lang="en-US" dirty="0" smtClean="0"/>
          </a:p>
          <a:p>
            <a:r>
              <a:rPr lang="en-US" dirty="0" smtClean="0"/>
              <a:t>The foregoing has touched upon various components of DSLGen™ such as the Partial Evaluation (PE) engine without a great deal of operational depth. However, the supplementary Tools Demo presentation will show some of these components in operation within a specific problem context. For example, it will reveal how the initial Logical Architecture (LA) is formed via an “animation”, the role of the PE engine in the simplification of the edge processing loops, the operation of the History debugger, and so forth.</a:t>
            </a:r>
          </a:p>
          <a:p>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67</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patents that have been issued on</a:t>
            </a:r>
            <a:r>
              <a:rPr lang="en-US" baseline="0" dirty="0" smtClean="0"/>
              <a:t> this R&amp;D so far.</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68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We will use a common example translation problem (Sobel based edge detection in images) that we will carry through the whole presentation. The images a and b illustrate a specific example of a Sobel edge detection computation. The specification of the Sobel edge detection computation is illustrated by the </a:t>
            </a:r>
            <a:r>
              <a:rPr lang="en-US" sz="1000" b="1" dirty="0" smtClean="0"/>
              <a:t>Domain Specific (DS)</a:t>
            </a:r>
            <a:r>
              <a:rPr lang="en-US" sz="1000" dirty="0" smtClean="0"/>
              <a:t> expression in the center, which is written in a DS language call the “Image Algebra” (IA) (See Ritter et al). The IA uses DS operators (e.g., </a:t>
            </a:r>
            <a:r>
              <a:rPr lang="en-US" sz="1000" dirty="0" smtClean="0">
                <a:sym typeface="Symbol"/>
              </a:rPr>
              <a:t>, which is a</a:t>
            </a:r>
            <a:r>
              <a:rPr lang="en-US" sz="1000" dirty="0" smtClean="0"/>
              <a:t> “convolution”) operating on DS operands (e.g., images a and b and “neighborhoods” s and sp). We will define the convolution operation and a neighborhood in a minute. This expression is an  </a:t>
            </a:r>
            <a:r>
              <a:rPr lang="en-US" sz="1000" b="1" dirty="0" smtClean="0"/>
              <a:t>Implementation Neutral Specification (INS) </a:t>
            </a:r>
            <a:r>
              <a:rPr lang="en-US" sz="1000" dirty="0" smtClean="0"/>
              <a:t>of the computation, which means that it is independent of the implementation architecture of the machine upon which it is to run on. That means that the INS never needs to be changed (i.e., to be reprogrammed) regardless of the existing or future implementation platform.  It further means that the INS provides no information about implementation form that the computation will take when converted into code for some specific implementation architecture (e.g., multicore machine, vector machine or GPU based machine).  The architecture of the implementation machine and the features of the machine that should be exploited will be separately specified via a set of high level DS descriptors (e.g., Multicore, ILP (Instruction Level Processing), SSE, etc.). Examples of these are illustrated in the first few slides.</a:t>
            </a:r>
          </a:p>
          <a:p>
            <a:endParaRPr lang="en-US" sz="1000" dirty="0" smtClean="0"/>
          </a:p>
          <a:p>
            <a:r>
              <a:rPr lang="en-US" sz="1000" dirty="0" smtClean="0"/>
              <a:t>So, what computation does this example INS expression specify? In summary, it says a grayscale (i.e., black and white) image a is “convolved” with a “neighborhood” s to produce a new image. The resultant image is then squared (i.e., each pixel value is squared). Then a second image is produced by convolving a with a different neighborhood sp and it is also squared. Those two images are added together (i.e., corresponding pixel values are added) producing a third image. Image b is produced by taking the square root of the third image.</a:t>
            </a:r>
          </a:p>
          <a:p>
            <a:endParaRPr lang="en-US" sz="1000" dirty="0" smtClean="0"/>
          </a:p>
          <a:p>
            <a:r>
              <a:rPr lang="en-US" sz="1000" dirty="0" smtClean="0"/>
              <a:t>Now, let’s look at the essence of this computation.</a:t>
            </a:r>
            <a:endParaRPr lang="en-US" sz="1000"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87">
              <a:defRPr/>
            </a:pPr>
            <a:r>
              <a:rPr lang="en-US" dirty="0" smtClean="0"/>
              <a:t>A</a:t>
            </a:r>
            <a:r>
              <a:rPr lang="en-US" baseline="0" dirty="0" smtClean="0"/>
              <a:t> convolution is computed for all </a:t>
            </a:r>
            <a:r>
              <a:rPr lang="en-US" u="sng" baseline="0" dirty="0" smtClean="0"/>
              <a:t>non-edge</a:t>
            </a:r>
            <a:r>
              <a:rPr lang="en-US" baseline="0" dirty="0" smtClean="0"/>
              <a:t> (i.e., </a:t>
            </a:r>
            <a:r>
              <a:rPr lang="en-US" u="sng" baseline="0" dirty="0" smtClean="0"/>
              <a:t>center</a:t>
            </a:r>
            <a:r>
              <a:rPr lang="en-US" baseline="0" dirty="0" smtClean="0"/>
              <a:t>) pixels a[i,j] by pair wise multiplying  a[i,j]  and its neighboring pixels with the corresponding weights of the neighborhood s and then summing all of those values, which produces a pixel at position [i,j]  in the </a:t>
            </a:r>
            <a:r>
              <a:rPr lang="en-US" dirty="0" smtClean="0"/>
              <a:t>intermediate image (a convolve s). </a:t>
            </a:r>
            <a:r>
              <a:rPr lang="en-US" baseline="0" dirty="0" smtClean="0"/>
              <a:t>For the moment, we will informally represent the weights by some function w of s with “some args” to be defined later. The shorthand used for this will be “(w s … )”. We will tighten up the definition of w later in this talk.</a:t>
            </a:r>
          </a:p>
          <a:p>
            <a:pPr defTabSz="914287">
              <a:defRPr/>
            </a:pPr>
            <a:endParaRPr lang="en-US" baseline="0" dirty="0" smtClean="0"/>
          </a:p>
          <a:p>
            <a:pPr defTabSz="914287">
              <a:defRPr/>
            </a:pPr>
            <a:r>
              <a:rPr lang="en-US" dirty="0" smtClean="0"/>
              <a:t>The neighborhood sp produces an analogous image. Notice that the weights of s are the weights of sp rotated 90 degrees clockwise, which is the hallmark of so-called Sobel edge detection. Remember these operations just produce the </a:t>
            </a:r>
            <a:r>
              <a:rPr lang="en-US" u="sng" dirty="0" smtClean="0"/>
              <a:t>non-edge portions</a:t>
            </a:r>
            <a:r>
              <a:rPr lang="en-US" u="none" dirty="0" smtClean="0"/>
              <a:t> </a:t>
            </a:r>
            <a:r>
              <a:rPr lang="en-US" baseline="0" dirty="0" smtClean="0"/>
              <a:t>(i.e., </a:t>
            </a:r>
            <a:r>
              <a:rPr lang="en-US" u="sng" baseline="0" dirty="0" smtClean="0"/>
              <a:t>center portions</a:t>
            </a:r>
            <a:r>
              <a:rPr lang="en-US" baseline="0" dirty="0" smtClean="0"/>
              <a:t>) </a:t>
            </a:r>
            <a:r>
              <a:rPr lang="en-US" dirty="0" smtClean="0"/>
              <a:t>of the first two intermediate images of the overall Sobel edge detection formula. </a:t>
            </a:r>
            <a:endParaRPr lang="en-US" dirty="0" smtClean="0">
              <a:latin typeface="Book Antiqua"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case for </a:t>
            </a:r>
            <a:r>
              <a:rPr lang="en-US" u="sng" dirty="0" smtClean="0"/>
              <a:t>edge pixels</a:t>
            </a:r>
            <a:r>
              <a:rPr lang="en-US" u="none" dirty="0" smtClean="0"/>
              <a:t> </a:t>
            </a:r>
            <a:r>
              <a:rPr lang="en-US" dirty="0" smtClean="0"/>
              <a:t>is</a:t>
            </a:r>
            <a:r>
              <a:rPr lang="en-US" baseline="0" dirty="0" smtClean="0"/>
              <a:t> analogous to the center pixel computation except that all weights of s and sp are 0 for edge pixels. Thus, the pixel value of (a convolve s) and (a convolve sp) will both be 0.</a:t>
            </a:r>
          </a:p>
          <a:p>
            <a:endParaRPr lang="en-US" baseline="0" dirty="0" smtClean="0"/>
          </a:p>
          <a:p>
            <a:r>
              <a:rPr lang="en-US" baseline="0" dirty="0" smtClean="0"/>
              <a:t>You may notice that we are being a bit sloppy with this chart illustrating the definition. How? Since a[i,j] is an edge pixel, at least one row or column of neighboring pixels will not exist (or a row </a:t>
            </a:r>
            <a:r>
              <a:rPr lang="en-US" u="sng" baseline="0" dirty="0" smtClean="0"/>
              <a:t>and</a:t>
            </a:r>
            <a:r>
              <a:rPr lang="en-US" baseline="0" dirty="0" smtClean="0"/>
              <a:t> a column will be missing for corner pixels). The actual definitions DSLGen™ uses will account for this automatically but in the Sobel Edge detection definition (as opposed to some other computation, like image averaging), this is masked by the fact that (w s …) and (w sp …) are zero for edges. So, even if we did not properly account for this, partial </a:t>
            </a:r>
            <a:r>
              <a:rPr lang="en-US" baseline="0" smtClean="0"/>
              <a:t>evaluation would </a:t>
            </a:r>
            <a:r>
              <a:rPr lang="en-US" baseline="0" dirty="0" smtClean="0"/>
              <a:t>eliminate the error. However, it does matter in other computations, e.g., image averaging. In image averaging, the neighborhood loops have varying beginning and ending indexes that depend upon whether the pixel is a corner pixel (which will average four pixels), a non-corner edge pixel (which will average six pixels) or a center pixel (which will average nine pixels). These loop range variations will manifest themselves, in the implementation code generated, by a conditional expression for the indexes if the computation is </a:t>
            </a:r>
            <a:r>
              <a:rPr lang="en-US" u="sng" baseline="0" dirty="0" smtClean="0"/>
              <a:t>not partitioned</a:t>
            </a:r>
            <a:r>
              <a:rPr lang="en-US" u="none" baseline="0" dirty="0" smtClean="0"/>
              <a:t>  (i.e., the same code computes all cases) </a:t>
            </a:r>
            <a:r>
              <a:rPr lang="en-US" baseline="0" dirty="0" smtClean="0"/>
              <a:t>and by separated instances of neighborhood loops for the partitions (i.e., corners, non-corner-edges and centers) if the computation </a:t>
            </a:r>
            <a:r>
              <a:rPr lang="en-US" u="sng" baseline="0" dirty="0" smtClean="0"/>
              <a:t>is partitioned</a:t>
            </a:r>
            <a:r>
              <a:rPr lang="en-US" u="none" baseline="0" dirty="0" smtClean="0"/>
              <a:t> (i.e., there are separate loops for each case)</a:t>
            </a:r>
            <a:r>
              <a:rPr lang="en-US" baseline="0" dirty="0" smtClean="0"/>
              <a:t>. Bottom line: this presentation picture is not a fully precise expression of the underlying loop definitions but the generated code will be.</a:t>
            </a:r>
            <a:endParaRPr lang="en-US" dirty="0"/>
          </a:p>
        </p:txBody>
      </p:sp>
      <p:sp>
        <p:nvSpPr>
          <p:cNvPr id="4" name="Slide Number Placeholder 3"/>
          <p:cNvSpPr>
            <a:spLocks noGrp="1"/>
          </p:cNvSpPr>
          <p:nvPr>
            <p:ph type="sldNum" sz="quarter" idx="10"/>
          </p:nvPr>
        </p:nvSpPr>
        <p:spPr/>
        <p:txBody>
          <a:bodyPr/>
          <a:lstStyle/>
          <a:p>
            <a:pPr>
              <a:defRPr/>
            </a:pPr>
            <a:fld id="{4E8A59D7-4D0C-40C4-B9BA-B493024C8452}"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7"/>
          <p:cNvSpPr>
            <a:spLocks noGrp="1"/>
          </p:cNvSpPr>
          <p:nvPr>
            <p:ph type="dt" sz="half" idx="10"/>
          </p:nvPr>
        </p:nvSpPr>
        <p:spPr/>
        <p:txBody>
          <a:bodyPr/>
          <a:lstStyle>
            <a:lvl1pPr>
              <a:defRPr/>
            </a:lvl1pPr>
          </a:lstStyle>
          <a:p>
            <a:pPr>
              <a:defRPr/>
            </a:pPr>
            <a:fld id="{96D8547D-7817-42E0-8076-BCCA013A588C}" type="datetimeFigureOut">
              <a:rPr lang="en-US"/>
              <a:pPr>
                <a:defRPr/>
              </a:pPr>
              <a:t>9/8/2013</a:t>
            </a:fld>
            <a:endParaRPr lang="en-US"/>
          </a:p>
        </p:txBody>
      </p:sp>
      <p:sp>
        <p:nvSpPr>
          <p:cNvPr id="5" name="Footer Placeholder 16"/>
          <p:cNvSpPr>
            <a:spLocks noGrp="1"/>
          </p:cNvSpPr>
          <p:nvPr>
            <p:ph type="ftr" sz="quarter" idx="11"/>
          </p:nvPr>
        </p:nvSpPr>
        <p:spPr/>
        <p:txBody>
          <a:bodyPr/>
          <a:lstStyle>
            <a:lvl1pPr>
              <a:defRPr/>
            </a:lvl1pPr>
          </a:lstStyle>
          <a:p>
            <a:pPr>
              <a:defRPr/>
            </a:pPr>
            <a:endParaRPr lang="en-US"/>
          </a:p>
        </p:txBody>
      </p:sp>
      <p:sp>
        <p:nvSpPr>
          <p:cNvPr id="6" name="Slide Number Placeholder 28"/>
          <p:cNvSpPr>
            <a:spLocks noGrp="1"/>
          </p:cNvSpPr>
          <p:nvPr>
            <p:ph type="sldNum" sz="quarter" idx="12"/>
          </p:nvPr>
        </p:nvSpPr>
        <p:spPr/>
        <p:txBody>
          <a:bodyPr/>
          <a:lstStyle>
            <a:lvl1pPr>
              <a:defRPr/>
            </a:lvl1pPr>
          </a:lstStyle>
          <a:p>
            <a:pPr>
              <a:defRPr/>
            </a:pPr>
            <a:fld id="{82A153E8-393B-4A16-AD9E-7092A9046BB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6D5D2B9F-E5AE-4EB2-8C29-1831F434AEF3}" type="datetimeFigureOut">
              <a:rPr lang="en-US"/>
              <a:pPr>
                <a:defRPr/>
              </a:pPr>
              <a:t>9/8/2013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C60087B-A67C-4A3F-86BF-B4B9AD9FF47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A46417-15B2-4BEA-9F08-545A9C3E895F}" type="datetimeFigureOut">
              <a:rPr lang="en-US"/>
              <a:pPr>
                <a:defRPr/>
              </a:pPr>
              <a:t>9/8/2013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F62AB4-3FC7-4A1A-A0B5-95103F6CF18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309687-F5BE-4007-A9B4-8318A647C3B5}" type="datetimeFigureOut">
              <a:rPr lang="en-US"/>
              <a:pPr>
                <a:defRPr/>
              </a:pPr>
              <a:t>9/8/2013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B170CE-8E6F-4F2C-AC22-9E2280487BC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43B603-92FE-44C3-91FD-048CC19C2AA2}" type="datetimeFigureOut">
              <a:rPr lang="en-US"/>
              <a:pPr>
                <a:defRPr/>
              </a:pPr>
              <a:t>9/8/2013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077C00-E96C-4620-A4D5-F06BACEF0C5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B51CCE-4C5B-444E-99AE-A7CCE2DDD3E4}" type="datetimeFigureOut">
              <a:rPr lang="en-US"/>
              <a:pPr>
                <a:defRPr/>
              </a:pPr>
              <a:t>9/8/2013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86B3E6-23DC-4938-9B38-3432C9D7289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AD9CA7D1-D349-4BF8-96BC-75DE22FC1508}" type="datetimeFigureOut">
              <a:rPr lang="en-US"/>
              <a:pPr>
                <a:defRPr/>
              </a:pPr>
              <a:t>9/8/2013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94F5D1B-C847-45B6-B973-A243C7655D5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6FB4AFBF-C250-463F-B55E-84C7A38C3B9F}" type="datetimeFigureOut">
              <a:rPr lang="en-US"/>
              <a:pPr>
                <a:defRPr/>
              </a:pPr>
              <a:t>9/8/2013</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554B2C5-C659-4CA6-AC43-72FE03A2804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6F73FD6A-F9FC-4E1B-8B9E-F9A7CE853F4E}" type="datetimeFigureOut">
              <a:rPr lang="en-US"/>
              <a:pPr>
                <a:defRPr/>
              </a:pPr>
              <a:t>9/8/2013</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B9D7065D-4BE6-4A3F-A85D-9DB03D0BBCF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F48D2C16-CFAA-475B-AA9B-F176E121CA0A}" type="datetimeFigureOut">
              <a:rPr lang="en-US"/>
              <a:pPr>
                <a:defRPr/>
              </a:pPr>
              <a:t>9/8/2013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03086600-7939-4CF8-AA7B-DDDABBC1A74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AEE482C-6D9F-49AD-B2AC-9F6EAF1E1930}" type="datetimeFigureOut">
              <a:rPr lang="en-US"/>
              <a:pPr>
                <a:defRPr/>
              </a:pPr>
              <a:t>9/8/2013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99DEAC72-355F-4F5E-8CB8-99C0CC19C4E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21A6AEE3-8014-4710-A1E2-30EF6B79022F}" type="datetimeFigureOut">
              <a:rPr lang="en-US"/>
              <a:pPr>
                <a:defRPr/>
              </a:pPr>
              <a:t>9/8/2013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C94E5C3-717A-4DE2-9DFE-D2844BE54C6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5791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a:p>
        </p:txBody>
      </p:sp>
      <p:sp>
        <p:nvSpPr>
          <p:cNvPr id="3" name="Footer Placeholder 2"/>
          <p:cNvSpPr>
            <a:spLocks noGrp="1"/>
          </p:cNvSpPr>
          <p:nvPr>
            <p:ph type="ftr" sz="quarter" idx="3"/>
          </p:nvPr>
        </p:nvSpPr>
        <p:spPr>
          <a:xfrm>
            <a:off x="26670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8BD2E225-1C41-436B-82F5-74FBAE6A87B7}" type="slidenum">
              <a:rPr lang="en-US"/>
              <a:pPr>
                <a:defRPr/>
              </a:pPr>
              <a:t>‹#›</a:t>
            </a:fld>
            <a:endParaRPr lang="en-US"/>
          </a:p>
        </p:txBody>
      </p:sp>
      <p:pic>
        <p:nvPicPr>
          <p:cNvPr id="1031" name="Picture 1" descr="C:\Users\Public\Documents\admin\Software Generators LLC\LOGOS Card Letterhead\New Logos with TM\SGLLC TM Logos\Web\SG LLC Logo WEB TM.png"/>
          <p:cNvPicPr>
            <a:picLocks noChangeAspect="1" noChangeArrowheads="1"/>
          </p:cNvPicPr>
          <p:nvPr userDrawn="1"/>
        </p:nvPicPr>
        <p:blipFill>
          <a:blip r:embed="rId14" cstate="print"/>
          <a:srcRect/>
          <a:stretch>
            <a:fillRect/>
          </a:stretch>
        </p:blipFill>
        <p:spPr bwMode="auto">
          <a:xfrm>
            <a:off x="228600" y="6019800"/>
            <a:ext cx="1447800" cy="654050"/>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9.xml"/><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2.bin"/><Relationship Id="rId11" Type="http://schemas.openxmlformats.org/officeDocument/2006/relationships/image" Target="../media/image15.jpeg"/><Relationship Id="rId5" Type="http://schemas.openxmlformats.org/officeDocument/2006/relationships/oleObject" Target="../embeddings/oleObject11.bin"/><Relationship Id="rId10" Type="http://schemas.openxmlformats.org/officeDocument/2006/relationships/oleObject" Target="../embeddings/oleObject16.bin"/><Relationship Id="rId4" Type="http://schemas.openxmlformats.org/officeDocument/2006/relationships/image" Target="../media/image8.png"/><Relationship Id="rId9" Type="http://schemas.openxmlformats.org/officeDocument/2006/relationships/oleObject" Target="../embeddings/oleObject15.bin"/></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hyperlink" Target="SobelBWPartReformatted.C" TargetMode="Externa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SobelBWThreads4Presentation.C" TargetMode="Externa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hyperlink" Target="ColorPartNoThreadsAnswerPackFixPeLetInitializeMMXGood7.C" TargetMode="Externa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http://softwaregenerators.com/papers/BeyondMde.wav" TargetMode="Externa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hyperlink" Target="http://softwaregenerators.com/papers/NoPLAbstractions.wav" TargetMode="Externa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hyperlink" Target="http://softwaregenerators.com/papers/APCDescription.wav"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image" Target="../media/image8.png"/><Relationship Id="rId7" Type="http://schemas.openxmlformats.org/officeDocument/2006/relationships/slide" Target="slide37.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slide" Target="slide36.xml"/><Relationship Id="rId5" Type="http://schemas.openxmlformats.org/officeDocument/2006/relationships/slide" Target="slide34.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image" Target="../media/image8.png"/><Relationship Id="rId7" Type="http://schemas.openxmlformats.org/officeDocument/2006/relationships/slide" Target="slide37.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slide" Target="slide36.xml"/><Relationship Id="rId5" Type="http://schemas.openxmlformats.org/officeDocument/2006/relationships/slide" Target="slide34.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image" Target="../media/image8.png"/><Relationship Id="rId7" Type="http://schemas.openxmlformats.org/officeDocument/2006/relationships/slide" Target="slide37.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slide" Target="slide36.xml"/><Relationship Id="rId5" Type="http://schemas.openxmlformats.org/officeDocument/2006/relationships/slide" Target="slide34.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33.xml"/><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7.bin"/><Relationship Id="rId11" Type="http://schemas.openxmlformats.org/officeDocument/2006/relationships/oleObject" Target="../embeddings/oleObject22.bin"/><Relationship Id="rId5" Type="http://schemas.openxmlformats.org/officeDocument/2006/relationships/image" Target="../media/image8.png"/><Relationship Id="rId10" Type="http://schemas.openxmlformats.org/officeDocument/2006/relationships/oleObject" Target="../embeddings/oleObject21.bin"/><Relationship Id="rId4" Type="http://schemas.openxmlformats.org/officeDocument/2006/relationships/image" Target="../media/image15.jpeg"/><Relationship Id="rId9" Type="http://schemas.openxmlformats.org/officeDocument/2006/relationships/oleObject" Target="../embeddings/oleObject20.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34.xml"/><Relationship Id="rId7" Type="http://schemas.openxmlformats.org/officeDocument/2006/relationships/oleObject" Target="../embeddings/oleObject25.bin"/><Relationship Id="rId12" Type="http://schemas.openxmlformats.org/officeDocument/2006/relationships/slide" Target="slide31.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4.bin"/><Relationship Id="rId11" Type="http://schemas.openxmlformats.org/officeDocument/2006/relationships/image" Target="../media/image15.jpeg"/><Relationship Id="rId5" Type="http://schemas.openxmlformats.org/officeDocument/2006/relationships/oleObject" Target="../embeddings/oleObject23.bin"/><Relationship Id="rId10" Type="http://schemas.openxmlformats.org/officeDocument/2006/relationships/oleObject" Target="../embeddings/oleObject28.bin"/><Relationship Id="rId4" Type="http://schemas.openxmlformats.org/officeDocument/2006/relationships/image" Target="../media/image8.png"/><Relationship Id="rId9" Type="http://schemas.openxmlformats.org/officeDocument/2006/relationships/oleObject" Target="../embeddings/oleObject27.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29.bin"/></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slide" Target="slide36.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slide" Target="slide36.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30.bin"/></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8.png"/><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7.xml"/><Relationship Id="rId4" Type="http://schemas.openxmlformats.org/officeDocument/2006/relationships/slide" Target="slide16.xml"/></Relationships>
</file>

<file path=ppt/slides/_rels/slide52.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5.emf"/><Relationship Id="rId4" Type="http://schemas.openxmlformats.org/officeDocument/2006/relationships/oleObject" Target="../embeddings/oleObject4.bin"/></Relationships>
</file>

<file path=ppt/slides/_rels/slide60.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LA-Large.docx" TargetMode="External"/><Relationship Id="rId7" Type="http://schemas.openxmlformats.org/officeDocument/2006/relationships/image" Target="../media/image38.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hyperlink" Target="SyntheticArchitectureLarge.docx" TargetMode="External"/><Relationship Id="rId10" Type="http://schemas.openxmlformats.org/officeDocument/2006/relationships/image" Target="../media/image23.png"/><Relationship Id="rId4" Type="http://schemas.openxmlformats.org/officeDocument/2006/relationships/image" Target="../media/image30.png"/><Relationship Id="rId9" Type="http://schemas.openxmlformats.org/officeDocument/2006/relationships/hyperlink" Target="SobelBWThreads4Presentation.C"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31.bin"/></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8.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5.bin"/><Relationship Id="rId11" Type="http://schemas.openxmlformats.org/officeDocument/2006/relationships/oleObject" Target="../embeddings/oleObject10.bin"/><Relationship Id="rId5" Type="http://schemas.openxmlformats.org/officeDocument/2006/relationships/image" Target="../media/image8.png"/><Relationship Id="rId10" Type="http://schemas.openxmlformats.org/officeDocument/2006/relationships/oleObject" Target="../embeddings/oleObject9.bin"/><Relationship Id="rId4" Type="http://schemas.openxmlformats.org/officeDocument/2006/relationships/image" Target="../media/image15.jpeg"/><Relationship Id="rId9"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eaLnBrk="1" fontAlgn="auto" hangingPunct="1">
              <a:spcAft>
                <a:spcPts val="0"/>
              </a:spcAft>
              <a:defRPr/>
            </a:pPr>
            <a:r>
              <a:rPr lang="en-US" dirty="0" smtClean="0"/>
              <a:t>Reuse: Right Idea, Wrong representation?</a:t>
            </a:r>
            <a:endParaRPr lang="en-US" dirty="0"/>
          </a:p>
        </p:txBody>
      </p:sp>
      <p:sp>
        <p:nvSpPr>
          <p:cNvPr id="3" name="Subtitle 2"/>
          <p:cNvSpPr>
            <a:spLocks noGrp="1"/>
          </p:cNvSpPr>
          <p:nvPr>
            <p:ph type="subTitle" idx="1"/>
          </p:nvPr>
        </p:nvSpPr>
        <p:spPr>
          <a:xfrm>
            <a:off x="838200" y="3332163"/>
            <a:ext cx="7620000" cy="2230437"/>
          </a:xfrm>
        </p:spPr>
        <p:txBody>
          <a:bodyPr>
            <a:normAutofit fontScale="92500"/>
          </a:bodyPr>
          <a:lstStyle/>
          <a:p>
            <a:pPr eaLnBrk="1" fontAlgn="auto" hangingPunct="1">
              <a:spcAft>
                <a:spcPts val="0"/>
              </a:spcAft>
              <a:buClr>
                <a:schemeClr val="tx1">
                  <a:shade val="95000"/>
                </a:schemeClr>
              </a:buClr>
              <a:buFont typeface="Wingdings 2"/>
              <a:buNone/>
              <a:defRPr/>
            </a:pPr>
            <a:r>
              <a:rPr lang="en-US" dirty="0" smtClean="0"/>
              <a:t>June, 2013</a:t>
            </a:r>
          </a:p>
          <a:p>
            <a:pPr eaLnBrk="1" fontAlgn="auto" hangingPunct="1">
              <a:spcAft>
                <a:spcPts val="0"/>
              </a:spcAft>
              <a:buClr>
                <a:schemeClr val="tx1">
                  <a:shade val="95000"/>
                </a:schemeClr>
              </a:buClr>
              <a:defRPr/>
            </a:pPr>
            <a:r>
              <a:rPr lang="en-US" dirty="0" smtClean="0"/>
              <a:t>(Suppl. material &amp; Speaker’s notes July/Aug 2013)</a:t>
            </a:r>
          </a:p>
          <a:p>
            <a:pPr eaLnBrk="1" fontAlgn="auto" hangingPunct="1">
              <a:spcAft>
                <a:spcPts val="0"/>
              </a:spcAft>
              <a:buClr>
                <a:schemeClr val="tx1">
                  <a:shade val="95000"/>
                </a:schemeClr>
              </a:buClr>
              <a:buFont typeface="Wingdings 2"/>
              <a:buNone/>
              <a:defRPr/>
            </a:pPr>
            <a:r>
              <a:rPr lang="en-US" dirty="0" smtClean="0"/>
              <a:t>Ted J. Biggerstaff</a:t>
            </a:r>
          </a:p>
          <a:p>
            <a:pPr eaLnBrk="1" fontAlgn="auto" hangingPunct="1">
              <a:spcAft>
                <a:spcPts val="0"/>
              </a:spcAft>
              <a:buClr>
                <a:schemeClr val="tx1">
                  <a:shade val="95000"/>
                </a:schemeClr>
              </a:buClr>
              <a:buFont typeface="Wingdings 2"/>
              <a:buNone/>
              <a:defRPr/>
            </a:pPr>
            <a:r>
              <a:rPr lang="en-US" dirty="0" smtClean="0"/>
              <a:t>Software Generators, LLC</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z="4400" dirty="0" smtClean="0">
                <a:latin typeface="Times New Roman"/>
                <a:ea typeface="Times New Roman"/>
              </a:rPr>
              <a:t> </a:t>
            </a:r>
            <a:r>
              <a:rPr lang="en-US" sz="4000" dirty="0" smtClean="0"/>
              <a:t>Essence of (a </a:t>
            </a:r>
            <a:r>
              <a:rPr lang="en-US" sz="4000" dirty="0" smtClean="0">
                <a:latin typeface="Symbol" pitchFamily="18" charset="2"/>
                <a:cs typeface="Times New Roman" pitchFamily="18" charset="0"/>
              </a:rPr>
              <a:t>Å</a:t>
            </a:r>
            <a:r>
              <a:rPr lang="en-US" sz="4000" dirty="0" smtClean="0"/>
              <a:t> &lt;neighborhood&gt;) for edge pixels</a:t>
            </a:r>
            <a:endParaRPr lang="en-US" sz="4400" dirty="0"/>
          </a:p>
        </p:txBody>
      </p:sp>
      <p:pic>
        <p:nvPicPr>
          <p:cNvPr id="757070" name="Content Placeholder 4" descr="InputImage.png"/>
          <p:cNvPicPr>
            <a:picLocks noGrp="1" noChangeAspect="1"/>
          </p:cNvPicPr>
          <p:nvPr>
            <p:ph idx="1"/>
          </p:nvPr>
        </p:nvPicPr>
        <p:blipFill>
          <a:blip r:embed="rId4" cstate="print"/>
          <a:srcRect/>
          <a:stretch>
            <a:fillRect/>
          </a:stretch>
        </p:blipFill>
        <p:spPr>
          <a:xfrm>
            <a:off x="609600" y="3006725"/>
            <a:ext cx="1981200" cy="1489075"/>
          </a:xfrm>
        </p:spPr>
      </p:pic>
      <p:sp>
        <p:nvSpPr>
          <p:cNvPr id="757071" name="TextBox 9"/>
          <p:cNvSpPr txBox="1">
            <a:spLocks noChangeArrowheads="1"/>
          </p:cNvSpPr>
          <p:nvPr/>
        </p:nvSpPr>
        <p:spPr bwMode="auto">
          <a:xfrm>
            <a:off x="539750" y="2173288"/>
            <a:ext cx="457200" cy="646112"/>
          </a:xfrm>
          <a:prstGeom prst="rect">
            <a:avLst/>
          </a:prstGeom>
          <a:noFill/>
          <a:ln w="9525">
            <a:noFill/>
            <a:miter lim="800000"/>
            <a:headEnd/>
            <a:tailEnd/>
          </a:ln>
        </p:spPr>
        <p:txBody>
          <a:bodyPr>
            <a:spAutoFit/>
          </a:bodyPr>
          <a:lstStyle/>
          <a:p>
            <a:r>
              <a:rPr lang="en-US" sz="3600">
                <a:latin typeface="Book Antiqua" pitchFamily="18" charset="0"/>
              </a:rPr>
              <a:t>a</a:t>
            </a:r>
          </a:p>
        </p:txBody>
      </p:sp>
      <p:sp>
        <p:nvSpPr>
          <p:cNvPr id="757073" name="Rectangle 14"/>
          <p:cNvSpPr>
            <a:spLocks noChangeArrowheads="1"/>
          </p:cNvSpPr>
          <p:nvPr/>
        </p:nvSpPr>
        <p:spPr bwMode="auto">
          <a:xfrm>
            <a:off x="3962400" y="1524000"/>
            <a:ext cx="306388" cy="369888"/>
          </a:xfrm>
          <a:prstGeom prst="rect">
            <a:avLst/>
          </a:prstGeom>
          <a:noFill/>
          <a:ln w="9525">
            <a:noFill/>
            <a:miter lim="800000"/>
            <a:headEnd/>
            <a:tailEnd/>
          </a:ln>
        </p:spPr>
        <p:txBody>
          <a:bodyPr wrap="none">
            <a:spAutoFit/>
          </a:bodyPr>
          <a:lstStyle/>
          <a:p>
            <a:r>
              <a:rPr lang="en-US">
                <a:latin typeface="Book Antiqua" pitchFamily="18" charset="0"/>
              </a:rPr>
              <a:t>S</a:t>
            </a:r>
          </a:p>
        </p:txBody>
      </p:sp>
      <p:sp>
        <p:nvSpPr>
          <p:cNvPr id="757074" name="Rectangle 15"/>
          <p:cNvSpPr>
            <a:spLocks noChangeArrowheads="1"/>
          </p:cNvSpPr>
          <p:nvPr/>
        </p:nvSpPr>
        <p:spPr bwMode="auto">
          <a:xfrm>
            <a:off x="4087813" y="4359275"/>
            <a:ext cx="446087" cy="368300"/>
          </a:xfrm>
          <a:prstGeom prst="rect">
            <a:avLst/>
          </a:prstGeom>
          <a:noFill/>
          <a:ln w="9525">
            <a:noFill/>
            <a:miter lim="800000"/>
            <a:headEnd/>
            <a:tailEnd/>
          </a:ln>
        </p:spPr>
        <p:txBody>
          <a:bodyPr wrap="none">
            <a:spAutoFit/>
          </a:bodyPr>
          <a:lstStyle/>
          <a:p>
            <a:r>
              <a:rPr lang="en-US">
                <a:latin typeface="Book Antiqua" pitchFamily="18" charset="0"/>
              </a:rPr>
              <a:t>SP</a:t>
            </a:r>
          </a:p>
        </p:txBody>
      </p:sp>
      <p:graphicFrame>
        <p:nvGraphicFramePr>
          <p:cNvPr id="757062" name="Object 326"/>
          <p:cNvGraphicFramePr>
            <a:graphicFrameLocks noChangeAspect="1"/>
          </p:cNvGraphicFramePr>
          <p:nvPr/>
        </p:nvGraphicFramePr>
        <p:xfrm>
          <a:off x="2087563" y="1755775"/>
          <a:ext cx="1341437" cy="808038"/>
        </p:xfrm>
        <a:graphic>
          <a:graphicData uri="http://schemas.openxmlformats.org/presentationml/2006/ole">
            <p:oleObj spid="_x0000_s757062" name="Equation" r:id="rId5" imgW="1562100" imgH="952500" progId="Equation.3">
              <p:embed/>
            </p:oleObj>
          </a:graphicData>
        </a:graphic>
      </p:graphicFrame>
      <p:sp>
        <p:nvSpPr>
          <p:cNvPr id="757075" name="Rectangle 22"/>
          <p:cNvSpPr>
            <a:spLocks noChangeArrowheads="1"/>
          </p:cNvSpPr>
          <p:nvPr/>
        </p:nvSpPr>
        <p:spPr bwMode="auto">
          <a:xfrm>
            <a:off x="3429000" y="1974850"/>
            <a:ext cx="361950" cy="369888"/>
          </a:xfrm>
          <a:prstGeom prst="rect">
            <a:avLst/>
          </a:prstGeom>
          <a:noFill/>
          <a:ln w="9525">
            <a:noFill/>
            <a:miter lim="800000"/>
            <a:headEnd/>
            <a:tailEnd/>
          </a:ln>
        </p:spPr>
        <p:txBody>
          <a:bodyPr wrap="none">
            <a:spAutoFit/>
          </a:bodyPr>
          <a:lstStyle/>
          <a:p>
            <a:r>
              <a:rPr lang="en-US">
                <a:latin typeface="Symbol" pitchFamily="18" charset="2"/>
                <a:cs typeface="Times New Roman" pitchFamily="18" charset="0"/>
              </a:rPr>
              <a:t>Å</a:t>
            </a:r>
            <a:endParaRPr lang="en-US">
              <a:latin typeface="Book Antiqua" pitchFamily="18" charset="0"/>
            </a:endParaRPr>
          </a:p>
        </p:txBody>
      </p:sp>
      <p:sp>
        <p:nvSpPr>
          <p:cNvPr id="757076" name="Rectangle 23"/>
          <p:cNvSpPr>
            <a:spLocks noChangeArrowheads="1"/>
          </p:cNvSpPr>
          <p:nvPr/>
        </p:nvSpPr>
        <p:spPr bwMode="auto">
          <a:xfrm>
            <a:off x="4724400" y="1974850"/>
            <a:ext cx="314325" cy="369888"/>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rPr>
              <a:t>=</a:t>
            </a:r>
            <a:endParaRPr lang="en-US">
              <a:latin typeface="Book Antiqua" pitchFamily="18" charset="0"/>
            </a:endParaRPr>
          </a:p>
        </p:txBody>
      </p:sp>
      <p:grpSp>
        <p:nvGrpSpPr>
          <p:cNvPr id="757077" name="Group 26"/>
          <p:cNvGrpSpPr>
            <a:grpSpLocks/>
          </p:cNvGrpSpPr>
          <p:nvPr/>
        </p:nvGrpSpPr>
        <p:grpSpPr bwMode="auto">
          <a:xfrm>
            <a:off x="6032500" y="3973513"/>
            <a:ext cx="349250" cy="369887"/>
            <a:chOff x="5715000" y="3146981"/>
            <a:chExt cx="349776" cy="369332"/>
          </a:xfrm>
        </p:grpSpPr>
        <p:sp>
          <p:nvSpPr>
            <p:cNvPr id="757100" name="Rectangle 24"/>
            <p:cNvSpPr>
              <a:spLocks noChangeArrowheads="1"/>
            </p:cNvSpPr>
            <p:nvPr/>
          </p:nvSpPr>
          <p:spPr bwMode="auto">
            <a:xfrm>
              <a:off x="5715000" y="3146981"/>
              <a:ext cx="349776" cy="369332"/>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sym typeface="Symbol" pitchFamily="18" charset="2"/>
                </a:rPr>
                <a:t></a:t>
              </a:r>
              <a:endParaRPr lang="en-US">
                <a:latin typeface="Book Antiqua" pitchFamily="18" charset="0"/>
              </a:endParaRPr>
            </a:p>
          </p:txBody>
        </p:sp>
        <p:sp>
          <p:nvSpPr>
            <p:cNvPr id="26" name="Oval 25"/>
            <p:cNvSpPr/>
            <p:nvPr/>
          </p:nvSpPr>
          <p:spPr>
            <a:xfrm>
              <a:off x="5715000" y="3146981"/>
              <a:ext cx="349776" cy="36933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aphicFrame>
        <p:nvGraphicFramePr>
          <p:cNvPr id="757063" name="Object 327"/>
          <p:cNvGraphicFramePr>
            <a:graphicFrameLocks noChangeAspect="1"/>
          </p:cNvGraphicFramePr>
          <p:nvPr/>
        </p:nvGraphicFramePr>
        <p:xfrm>
          <a:off x="2239963" y="4649788"/>
          <a:ext cx="1341437" cy="808037"/>
        </p:xfrm>
        <a:graphic>
          <a:graphicData uri="http://schemas.openxmlformats.org/presentationml/2006/ole">
            <p:oleObj spid="_x0000_s757063" name="Equation" r:id="rId6" imgW="1562100" imgH="952500" progId="Equation.3">
              <p:embed/>
            </p:oleObj>
          </a:graphicData>
        </a:graphic>
      </p:graphicFrame>
      <p:sp>
        <p:nvSpPr>
          <p:cNvPr id="757078" name="Rectangle 30"/>
          <p:cNvSpPr>
            <a:spLocks noChangeArrowheads="1"/>
          </p:cNvSpPr>
          <p:nvPr/>
        </p:nvSpPr>
        <p:spPr bwMode="auto">
          <a:xfrm>
            <a:off x="3581400" y="4821238"/>
            <a:ext cx="361950" cy="369887"/>
          </a:xfrm>
          <a:prstGeom prst="rect">
            <a:avLst/>
          </a:prstGeom>
          <a:noFill/>
          <a:ln w="9525">
            <a:noFill/>
            <a:miter lim="800000"/>
            <a:headEnd/>
            <a:tailEnd/>
          </a:ln>
        </p:spPr>
        <p:txBody>
          <a:bodyPr wrap="none">
            <a:spAutoFit/>
          </a:bodyPr>
          <a:lstStyle/>
          <a:p>
            <a:r>
              <a:rPr lang="en-US">
                <a:latin typeface="Symbol" pitchFamily="18" charset="2"/>
                <a:cs typeface="Times New Roman" pitchFamily="18" charset="0"/>
              </a:rPr>
              <a:t>Å</a:t>
            </a:r>
            <a:endParaRPr lang="en-US">
              <a:latin typeface="Book Antiqua" pitchFamily="18" charset="0"/>
            </a:endParaRPr>
          </a:p>
        </p:txBody>
      </p:sp>
      <p:sp>
        <p:nvSpPr>
          <p:cNvPr id="757079" name="Rectangle 31"/>
          <p:cNvSpPr>
            <a:spLocks noChangeArrowheads="1"/>
          </p:cNvSpPr>
          <p:nvPr/>
        </p:nvSpPr>
        <p:spPr bwMode="auto">
          <a:xfrm>
            <a:off x="4686300" y="4868863"/>
            <a:ext cx="314325" cy="369887"/>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rPr>
              <a:t>=</a:t>
            </a:r>
            <a:endParaRPr lang="en-US">
              <a:latin typeface="Book Antiqua" pitchFamily="18" charset="0"/>
            </a:endParaRPr>
          </a:p>
        </p:txBody>
      </p:sp>
      <p:grpSp>
        <p:nvGrpSpPr>
          <p:cNvPr id="757080" name="Group 32"/>
          <p:cNvGrpSpPr>
            <a:grpSpLocks/>
          </p:cNvGrpSpPr>
          <p:nvPr/>
        </p:nvGrpSpPr>
        <p:grpSpPr bwMode="auto">
          <a:xfrm>
            <a:off x="6019800" y="3059113"/>
            <a:ext cx="349250" cy="369887"/>
            <a:chOff x="5715000" y="3146981"/>
            <a:chExt cx="349776" cy="369332"/>
          </a:xfrm>
        </p:grpSpPr>
        <p:sp>
          <p:nvSpPr>
            <p:cNvPr id="757098" name="Rectangle 33"/>
            <p:cNvSpPr>
              <a:spLocks noChangeArrowheads="1"/>
            </p:cNvSpPr>
            <p:nvPr/>
          </p:nvSpPr>
          <p:spPr bwMode="auto">
            <a:xfrm>
              <a:off x="5715000" y="3146981"/>
              <a:ext cx="349776" cy="369332"/>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sym typeface="Symbol" pitchFamily="18" charset="2"/>
                </a:rPr>
                <a:t></a:t>
              </a:r>
              <a:endParaRPr lang="en-US">
                <a:latin typeface="Book Antiqua" pitchFamily="18" charset="0"/>
              </a:endParaRPr>
            </a:p>
          </p:txBody>
        </p:sp>
        <p:sp>
          <p:nvSpPr>
            <p:cNvPr id="35" name="Oval 34"/>
            <p:cNvSpPr/>
            <p:nvPr/>
          </p:nvSpPr>
          <p:spPr>
            <a:xfrm>
              <a:off x="5715000" y="3146981"/>
              <a:ext cx="349776" cy="36933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1" name="Down Arrow Callout 60"/>
          <p:cNvSpPr/>
          <p:nvPr/>
        </p:nvSpPr>
        <p:spPr>
          <a:xfrm>
            <a:off x="5038725" y="1787525"/>
            <a:ext cx="2352675" cy="1219200"/>
          </a:xfrm>
          <a:prstGeom prst="downArrowCallou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 name="Down Arrow Callout 61"/>
          <p:cNvSpPr/>
          <p:nvPr/>
        </p:nvSpPr>
        <p:spPr>
          <a:xfrm flipV="1">
            <a:off x="5029200" y="4343400"/>
            <a:ext cx="2352675" cy="1219200"/>
          </a:xfrm>
          <a:prstGeom prst="downArrowCallou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57086" name="Group 40"/>
          <p:cNvGrpSpPr>
            <a:grpSpLocks/>
          </p:cNvGrpSpPr>
          <p:nvPr/>
        </p:nvGrpSpPr>
        <p:grpSpPr bwMode="auto">
          <a:xfrm>
            <a:off x="520700" y="1755775"/>
            <a:ext cx="7518400" cy="4568825"/>
            <a:chOff x="520008" y="1755775"/>
            <a:chExt cx="7519092" cy="4568825"/>
          </a:xfrm>
        </p:grpSpPr>
        <p:graphicFrame>
          <p:nvGraphicFramePr>
            <p:cNvPr id="757064" name="Object 328"/>
            <p:cNvGraphicFramePr>
              <a:graphicFrameLocks noChangeAspect="1"/>
            </p:cNvGraphicFramePr>
            <p:nvPr/>
          </p:nvGraphicFramePr>
          <p:xfrm>
            <a:off x="3908425" y="1787525"/>
            <a:ext cx="588963" cy="744538"/>
          </p:xfrm>
          <a:graphic>
            <a:graphicData uri="http://schemas.openxmlformats.org/presentationml/2006/ole">
              <p:oleObj spid="_x0000_s757064" name="Equation" r:id="rId7" imgW="685800" imgH="876240" progId="Equation.3">
                <p:embed/>
              </p:oleObj>
            </a:graphicData>
          </a:graphic>
        </p:graphicFrame>
        <p:graphicFrame>
          <p:nvGraphicFramePr>
            <p:cNvPr id="757065" name="Object 329"/>
            <p:cNvGraphicFramePr>
              <a:graphicFrameLocks noChangeAspect="1"/>
            </p:cNvGraphicFramePr>
            <p:nvPr/>
          </p:nvGraphicFramePr>
          <p:xfrm>
            <a:off x="3943350" y="4619625"/>
            <a:ext cx="685800" cy="866775"/>
          </p:xfrm>
          <a:graphic>
            <a:graphicData uri="http://schemas.openxmlformats.org/presentationml/2006/ole">
              <p:oleObj spid="_x0000_s757065" name="Equation" r:id="rId8" imgW="685800" imgH="876240" progId="Equation.3">
                <p:embed/>
              </p:oleObj>
            </a:graphicData>
          </a:graphic>
        </p:graphicFrame>
        <p:graphicFrame>
          <p:nvGraphicFramePr>
            <p:cNvPr id="757066" name="Object 330"/>
            <p:cNvGraphicFramePr>
              <a:graphicFrameLocks noChangeAspect="1"/>
            </p:cNvGraphicFramePr>
            <p:nvPr/>
          </p:nvGraphicFramePr>
          <p:xfrm>
            <a:off x="5241925" y="1755775"/>
            <a:ext cx="1885950" cy="808038"/>
          </p:xfrm>
          <a:graphic>
            <a:graphicData uri="http://schemas.openxmlformats.org/presentationml/2006/ole">
              <p:oleObj spid="_x0000_s757066" name="Equation" r:id="rId9" imgW="2197080" imgH="952200" progId="Equation.3">
                <p:embed/>
              </p:oleObj>
            </a:graphicData>
          </a:graphic>
        </p:graphicFrame>
        <p:sp>
          <p:nvSpPr>
            <p:cNvPr id="3" name="TextBox 2"/>
            <p:cNvSpPr txBox="1"/>
            <p:nvPr/>
          </p:nvSpPr>
          <p:spPr>
            <a:xfrm>
              <a:off x="767681" y="5616575"/>
              <a:ext cx="7271419" cy="708025"/>
            </a:xfrm>
            <a:prstGeom prst="rect">
              <a:avLst/>
            </a:prstGeom>
            <a:noFill/>
          </p:spPr>
          <p:txBody>
            <a:bodyPr>
              <a:spAutoFit/>
            </a:bodyPr>
            <a:lstStyle/>
            <a:p>
              <a:pPr fontAlgn="auto">
                <a:spcBef>
                  <a:spcPts val="0"/>
                </a:spcBef>
                <a:spcAft>
                  <a:spcPts val="0"/>
                </a:spcAft>
                <a:defRPr/>
              </a:pPr>
              <a:r>
                <a:rPr lang="en-US" sz="4000" b="1" dirty="0">
                  <a:ln w="6350">
                    <a:noFill/>
                  </a:ln>
                  <a:solidFill>
                    <a:srgbClr val="FF0000"/>
                  </a:solidFill>
                  <a:effectLst>
                    <a:outerShdw blurRad="114300" dist="101600" dir="2700000" algn="tl" rotWithShape="0">
                      <a:srgbClr val="000000">
                        <a:alpha val="40000"/>
                      </a:srgbClr>
                    </a:outerShdw>
                  </a:effectLst>
                  <a:latin typeface="Times New Roman"/>
                  <a:ea typeface="Times New Roman"/>
                  <a:cs typeface="+mj-cs"/>
                </a:rPr>
                <a:t>where </a:t>
              </a:r>
              <a:r>
                <a:rPr lang="en-US" sz="4000" b="1" dirty="0" err="1">
                  <a:ln w="6350">
                    <a:noFill/>
                  </a:ln>
                  <a:solidFill>
                    <a:schemeClr val="bg1"/>
                  </a:solidFill>
                  <a:effectLst>
                    <a:outerShdw blurRad="114300" dist="101600" dir="2700000" algn="tl" rotWithShape="0">
                      <a:srgbClr val="000000">
                        <a:alpha val="40000"/>
                      </a:srgbClr>
                    </a:outerShdw>
                  </a:effectLst>
                  <a:latin typeface="Times New Roman"/>
                  <a:ea typeface="Times New Roman"/>
                  <a:cs typeface="+mj-cs"/>
                </a:rPr>
                <a:t>a</a:t>
              </a:r>
              <a:r>
                <a:rPr lang="en-US" sz="4000" b="1" baseline="-25000" dirty="0" err="1">
                  <a:ln w="6350">
                    <a:noFill/>
                  </a:ln>
                  <a:solidFill>
                    <a:schemeClr val="bg1"/>
                  </a:solidFill>
                  <a:effectLst>
                    <a:outerShdw blurRad="114300" dist="101600" dir="2700000" algn="tl" rotWithShape="0">
                      <a:srgbClr val="000000">
                        <a:alpha val="40000"/>
                      </a:srgbClr>
                    </a:outerShdw>
                  </a:effectLst>
                  <a:latin typeface="Times New Roman"/>
                  <a:ea typeface="Times New Roman"/>
                  <a:cs typeface="+mj-cs"/>
                </a:rPr>
                <a:t>i,j</a:t>
              </a:r>
              <a:r>
                <a:rPr lang="en-US" sz="4000" b="1" dirty="0">
                  <a:ln w="6350">
                    <a:noFill/>
                  </a:ln>
                  <a:solidFill>
                    <a:srgbClr val="FF0000"/>
                  </a:solidFill>
                  <a:effectLst>
                    <a:outerShdw blurRad="114300" dist="101600" dir="2700000" algn="tl" rotWithShape="0">
                      <a:srgbClr val="000000">
                        <a:alpha val="40000"/>
                      </a:srgbClr>
                    </a:outerShdw>
                  </a:effectLst>
                  <a:latin typeface="Times New Roman"/>
                  <a:ea typeface="Times New Roman"/>
                  <a:cs typeface="+mj-cs"/>
                </a:rPr>
                <a:t> IS an edge pixel</a:t>
              </a:r>
            </a:p>
          </p:txBody>
        </p:sp>
        <p:graphicFrame>
          <p:nvGraphicFramePr>
            <p:cNvPr id="757067" name="Object 331"/>
            <p:cNvGraphicFramePr>
              <a:graphicFrameLocks noChangeAspect="1"/>
            </p:cNvGraphicFramePr>
            <p:nvPr/>
          </p:nvGraphicFramePr>
          <p:xfrm>
            <a:off x="5229224" y="4754562"/>
            <a:ext cx="1885950" cy="808038"/>
          </p:xfrm>
          <a:graphic>
            <a:graphicData uri="http://schemas.openxmlformats.org/presentationml/2006/ole">
              <p:oleObj spid="_x0000_s757067" name="Equation" r:id="rId10" imgW="2197100" imgH="952500" progId="Equation.3">
                <p:embed/>
              </p:oleObj>
            </a:graphicData>
          </a:graphic>
        </p:graphicFrame>
        <p:grpSp>
          <p:nvGrpSpPr>
            <p:cNvPr id="757088" name="Group 38"/>
            <p:cNvGrpSpPr>
              <a:grpSpLocks/>
            </p:cNvGrpSpPr>
            <p:nvPr/>
          </p:nvGrpSpPr>
          <p:grpSpPr bwMode="auto">
            <a:xfrm>
              <a:off x="520008" y="1893888"/>
              <a:ext cx="2908567" cy="3440112"/>
              <a:chOff x="520008" y="1893888"/>
              <a:chExt cx="2908567" cy="3440112"/>
            </a:xfrm>
          </p:grpSpPr>
          <p:sp>
            <p:nvSpPr>
              <p:cNvPr id="14" name="Rectangle 13"/>
              <p:cNvSpPr/>
              <p:nvPr/>
            </p:nvSpPr>
            <p:spPr>
              <a:xfrm>
                <a:off x="520008" y="3549650"/>
                <a:ext cx="152414" cy="152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0" name="Straight Connector 39"/>
              <p:cNvCxnSpPr/>
              <p:nvPr/>
            </p:nvCxnSpPr>
            <p:spPr>
              <a:xfrm flipV="1">
                <a:off x="532709" y="1893888"/>
                <a:ext cx="1554306" cy="1655762"/>
              </a:xfrm>
              <a:prstGeom prst="line">
                <a:avLst/>
              </a:prstGeom>
              <a:ln w="28575" cmpd="thinThick">
                <a:solidFill>
                  <a:srgbClr val="FFFF0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685123" y="2563813"/>
                <a:ext cx="2667245" cy="1119187"/>
              </a:xfrm>
              <a:prstGeom prst="line">
                <a:avLst/>
              </a:prstGeom>
              <a:ln w="28575" cmpd="thinThick">
                <a:solidFill>
                  <a:srgbClr val="FFFF0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32709" y="3702050"/>
                <a:ext cx="1644801" cy="1631950"/>
              </a:xfrm>
              <a:prstGeom prst="line">
                <a:avLst/>
              </a:prstGeom>
              <a:ln w="28575" cmpd="thinThick">
                <a:solidFill>
                  <a:srgbClr val="FFFF0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85123" y="3581400"/>
                <a:ext cx="2743452" cy="1131888"/>
              </a:xfrm>
              <a:prstGeom prst="line">
                <a:avLst/>
              </a:prstGeom>
              <a:ln w="28575" cmpd="thinThick">
                <a:solidFill>
                  <a:srgbClr val="FFFF0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grpSp>
      </p:grpSp>
      <p:sp>
        <p:nvSpPr>
          <p:cNvPr id="42" name="Rectangle 41"/>
          <p:cNvSpPr/>
          <p:nvPr/>
        </p:nvSpPr>
        <p:spPr>
          <a:xfrm>
            <a:off x="7315200" y="2628899"/>
            <a:ext cx="1371600" cy="1017587"/>
          </a:xfrm>
          <a:prstGeom prst="rect">
            <a:avLst/>
          </a:prstGeom>
          <a:blipFill>
            <a:blip r:embed="rId11"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10"/>
          <p:cNvSpPr txBox="1">
            <a:spLocks noChangeArrowheads="1"/>
          </p:cNvSpPr>
          <p:nvPr/>
        </p:nvSpPr>
        <p:spPr bwMode="auto">
          <a:xfrm>
            <a:off x="7315200" y="1981200"/>
            <a:ext cx="1600200" cy="646331"/>
          </a:xfrm>
          <a:prstGeom prst="rect">
            <a:avLst/>
          </a:prstGeom>
          <a:noFill/>
          <a:ln w="9525">
            <a:noFill/>
            <a:miter lim="800000"/>
            <a:headEnd/>
            <a:tailEnd/>
          </a:ln>
        </p:spPr>
        <p:txBody>
          <a:bodyPr wrap="square">
            <a:spAutoFit/>
          </a:bodyPr>
          <a:lstStyle/>
          <a:p>
            <a:r>
              <a:rPr lang="en-US" sz="3600" b="1" dirty="0" smtClean="0">
                <a:latin typeface="Book Antiqua" pitchFamily="18" charset="0"/>
              </a:rPr>
              <a:t> (</a:t>
            </a:r>
            <a:r>
              <a:rPr lang="en-US" sz="3600" dirty="0" smtClean="0"/>
              <a:t>a</a:t>
            </a:r>
            <a:r>
              <a:rPr lang="en-US" sz="3600" dirty="0" smtClean="0">
                <a:latin typeface="Symbol" pitchFamily="18" charset="2"/>
                <a:cs typeface="Times New Roman" pitchFamily="18" charset="0"/>
              </a:rPr>
              <a:t>Å</a:t>
            </a:r>
            <a:r>
              <a:rPr lang="en-US" sz="3600" dirty="0" smtClean="0"/>
              <a:t>s)</a:t>
            </a:r>
            <a:endParaRPr lang="en-US" sz="3600" b="1" dirty="0">
              <a:latin typeface="Book Antiqua" pitchFamily="18" charset="0"/>
            </a:endParaRPr>
          </a:p>
        </p:txBody>
      </p:sp>
      <p:sp>
        <p:nvSpPr>
          <p:cNvPr id="44" name="Rectangle 43"/>
          <p:cNvSpPr/>
          <p:nvPr/>
        </p:nvSpPr>
        <p:spPr bwMode="auto">
          <a:xfrm flipH="1">
            <a:off x="7315200" y="3211512"/>
            <a:ext cx="46038" cy="650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5" name="Straight Connector 44"/>
          <p:cNvCxnSpPr/>
          <p:nvPr/>
        </p:nvCxnSpPr>
        <p:spPr bwMode="auto">
          <a:xfrm flipV="1">
            <a:off x="6400800" y="3235033"/>
            <a:ext cx="946150" cy="9024"/>
          </a:xfrm>
          <a:prstGeom prst="line">
            <a:avLst/>
          </a:prstGeom>
          <a:ln w="57150" cmpd="thinThick">
            <a:solidFill>
              <a:srgbClr val="FFFF0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7315200" y="3709988"/>
            <a:ext cx="1371600" cy="1017587"/>
          </a:xfrm>
          <a:prstGeom prst="rect">
            <a:avLst/>
          </a:prstGeom>
          <a:blipFill>
            <a:blip r:embed="rId11"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bwMode="auto">
          <a:xfrm flipH="1">
            <a:off x="7315200" y="4125912"/>
            <a:ext cx="45719" cy="650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8" name="Straight Connector 47"/>
          <p:cNvCxnSpPr/>
          <p:nvPr/>
        </p:nvCxnSpPr>
        <p:spPr bwMode="auto">
          <a:xfrm>
            <a:off x="6324600" y="4158457"/>
            <a:ext cx="992505" cy="8479"/>
          </a:xfrm>
          <a:prstGeom prst="line">
            <a:avLst/>
          </a:prstGeom>
          <a:ln w="57150" cmpd="thinThick">
            <a:solidFill>
              <a:srgbClr val="FFFF0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49" name="TextBox 10"/>
          <p:cNvSpPr txBox="1">
            <a:spLocks noChangeArrowheads="1"/>
          </p:cNvSpPr>
          <p:nvPr/>
        </p:nvSpPr>
        <p:spPr bwMode="auto">
          <a:xfrm>
            <a:off x="7267574" y="4840025"/>
            <a:ext cx="1724025" cy="646331"/>
          </a:xfrm>
          <a:prstGeom prst="rect">
            <a:avLst/>
          </a:prstGeom>
          <a:noFill/>
          <a:ln w="9525">
            <a:noFill/>
            <a:miter lim="800000"/>
            <a:headEnd/>
            <a:tailEnd/>
          </a:ln>
        </p:spPr>
        <p:txBody>
          <a:bodyPr wrap="square">
            <a:spAutoFit/>
          </a:bodyPr>
          <a:lstStyle/>
          <a:p>
            <a:r>
              <a:rPr lang="en-US" sz="3600" b="1" dirty="0" smtClean="0">
                <a:latin typeface="Book Antiqua" pitchFamily="18" charset="0"/>
              </a:rPr>
              <a:t> (</a:t>
            </a:r>
            <a:r>
              <a:rPr lang="en-US" sz="3600" dirty="0" smtClean="0"/>
              <a:t>a</a:t>
            </a:r>
            <a:r>
              <a:rPr lang="en-US" sz="3600" dirty="0" smtClean="0">
                <a:latin typeface="Symbol" pitchFamily="18" charset="2"/>
                <a:cs typeface="Times New Roman" pitchFamily="18" charset="0"/>
              </a:rPr>
              <a:t>Å</a:t>
            </a:r>
            <a:r>
              <a:rPr lang="en-US" sz="3600" dirty="0" smtClean="0"/>
              <a:t>sp)</a:t>
            </a:r>
            <a:endParaRPr lang="en-US" sz="3600" b="1" dirty="0">
              <a:latin typeface="Book Antiqua" pitchFamily="18" charset="0"/>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Design Features Of Differing Generated Implementations</a:t>
            </a:r>
            <a:endParaRPr lang="en-US" dirty="0"/>
          </a:p>
        </p:txBody>
      </p:sp>
      <p:pic>
        <p:nvPicPr>
          <p:cNvPr id="769026" name="Content Placeholder 4" descr="InputImage.png"/>
          <p:cNvPicPr>
            <a:picLocks noChangeAspect="1"/>
          </p:cNvPicPr>
          <p:nvPr/>
        </p:nvPicPr>
        <p:blipFill>
          <a:blip r:embed="rId3" cstate="print"/>
          <a:srcRect/>
          <a:stretch>
            <a:fillRect/>
          </a:stretch>
        </p:blipFill>
        <p:spPr bwMode="auto">
          <a:xfrm>
            <a:off x="1114425" y="4054475"/>
            <a:ext cx="1981200" cy="1489075"/>
          </a:xfrm>
          <a:prstGeom prst="rect">
            <a:avLst/>
          </a:prstGeom>
          <a:noFill/>
          <a:ln w="9525">
            <a:noFill/>
            <a:miter lim="800000"/>
            <a:headEnd/>
            <a:tailEnd/>
          </a:ln>
        </p:spPr>
      </p:pic>
      <p:pic>
        <p:nvPicPr>
          <p:cNvPr id="769027" name="Picture 5" descr="OutputImage.png"/>
          <p:cNvPicPr>
            <a:picLocks noChangeAspect="1"/>
          </p:cNvPicPr>
          <p:nvPr/>
        </p:nvPicPr>
        <p:blipFill>
          <a:blip r:embed="rId4" cstate="print"/>
          <a:srcRect/>
          <a:stretch>
            <a:fillRect/>
          </a:stretch>
        </p:blipFill>
        <p:spPr bwMode="auto">
          <a:xfrm>
            <a:off x="6542088" y="4114800"/>
            <a:ext cx="1839912" cy="1371600"/>
          </a:xfrm>
          <a:prstGeom prst="rect">
            <a:avLst/>
          </a:prstGeom>
          <a:noFill/>
          <a:ln w="9525">
            <a:noFill/>
            <a:miter lim="800000"/>
            <a:headEnd/>
            <a:tailEnd/>
          </a:ln>
        </p:spPr>
      </p:pic>
      <p:sp>
        <p:nvSpPr>
          <p:cNvPr id="7" name="Right Arrow 6"/>
          <p:cNvSpPr/>
          <p:nvPr/>
        </p:nvSpPr>
        <p:spPr>
          <a:xfrm>
            <a:off x="6019800" y="4648200"/>
            <a:ext cx="446088"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ight Arrow 7"/>
          <p:cNvSpPr/>
          <p:nvPr/>
        </p:nvSpPr>
        <p:spPr>
          <a:xfrm>
            <a:off x="3171825" y="4572000"/>
            <a:ext cx="485775"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69030" name="TextBox 8"/>
          <p:cNvSpPr txBox="1">
            <a:spLocks noChangeArrowheads="1"/>
          </p:cNvSpPr>
          <p:nvPr/>
        </p:nvSpPr>
        <p:spPr bwMode="auto">
          <a:xfrm>
            <a:off x="1495425" y="3332163"/>
            <a:ext cx="457200" cy="646112"/>
          </a:xfrm>
          <a:prstGeom prst="rect">
            <a:avLst/>
          </a:prstGeom>
          <a:noFill/>
          <a:ln w="9525">
            <a:noFill/>
            <a:miter lim="800000"/>
            <a:headEnd/>
            <a:tailEnd/>
          </a:ln>
        </p:spPr>
        <p:txBody>
          <a:bodyPr>
            <a:spAutoFit/>
          </a:bodyPr>
          <a:lstStyle/>
          <a:p>
            <a:r>
              <a:rPr lang="en-US" sz="3600">
                <a:solidFill>
                  <a:srgbClr val="FFFFFF"/>
                </a:solidFill>
                <a:latin typeface="Book Antiqua" pitchFamily="18" charset="0"/>
              </a:rPr>
              <a:t>a</a:t>
            </a:r>
          </a:p>
        </p:txBody>
      </p:sp>
      <p:sp>
        <p:nvSpPr>
          <p:cNvPr id="769031" name="TextBox 9"/>
          <p:cNvSpPr txBox="1">
            <a:spLocks noChangeArrowheads="1"/>
          </p:cNvSpPr>
          <p:nvPr/>
        </p:nvSpPr>
        <p:spPr bwMode="auto">
          <a:xfrm>
            <a:off x="7620000" y="3392488"/>
            <a:ext cx="457200" cy="646112"/>
          </a:xfrm>
          <a:prstGeom prst="rect">
            <a:avLst/>
          </a:prstGeom>
          <a:noFill/>
          <a:ln w="9525">
            <a:noFill/>
            <a:miter lim="800000"/>
            <a:headEnd/>
            <a:tailEnd/>
          </a:ln>
        </p:spPr>
        <p:txBody>
          <a:bodyPr>
            <a:spAutoFit/>
          </a:bodyPr>
          <a:lstStyle/>
          <a:p>
            <a:r>
              <a:rPr lang="en-US" sz="3600" b="1">
                <a:solidFill>
                  <a:srgbClr val="FFFFFF"/>
                </a:solidFill>
                <a:latin typeface="Book Antiqua" pitchFamily="18" charset="0"/>
              </a:rPr>
              <a:t>b</a:t>
            </a:r>
          </a:p>
        </p:txBody>
      </p:sp>
      <p:sp>
        <p:nvSpPr>
          <p:cNvPr id="11" name="Flowchart: Document 10"/>
          <p:cNvSpPr/>
          <p:nvPr/>
        </p:nvSpPr>
        <p:spPr>
          <a:xfrm>
            <a:off x="457200" y="1858963"/>
            <a:ext cx="2638425" cy="1036637"/>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bg1"/>
                </a:solidFill>
              </a:rPr>
              <a:t>//</a:t>
            </a:r>
            <a:r>
              <a:rPr lang="en-US" b="1" dirty="0" err="1">
                <a:solidFill>
                  <a:schemeClr val="bg1"/>
                </a:solidFill>
              </a:rPr>
              <a:t>Sobel</a:t>
            </a:r>
            <a:r>
              <a:rPr lang="en-US" b="1" dirty="0">
                <a:solidFill>
                  <a:schemeClr val="bg1"/>
                </a:solidFill>
              </a:rPr>
              <a:t> Edge Detection</a:t>
            </a:r>
          </a:p>
          <a:p>
            <a:pPr fontAlgn="auto">
              <a:spcBef>
                <a:spcPts val="0"/>
              </a:spcBef>
              <a:spcAft>
                <a:spcPts val="0"/>
              </a:spcAft>
              <a:defRPr/>
            </a:pPr>
            <a:r>
              <a:rPr lang="en-US" b="1" dirty="0">
                <a:solidFill>
                  <a:schemeClr val="bg1"/>
                </a:solidFill>
              </a:rPr>
              <a:t>b=[(a</a:t>
            </a:r>
            <a:r>
              <a:rPr lang="en-US" b="1" dirty="0">
                <a:solidFill>
                  <a:srgbClr val="C00000"/>
                </a:solidFill>
                <a:latin typeface="Symbol"/>
                <a:ea typeface="Times New Roman"/>
                <a:cs typeface="Times New Roman"/>
              </a:rPr>
              <a:t> Å </a:t>
            </a:r>
            <a:r>
              <a:rPr lang="en-US" b="1" dirty="0">
                <a:solidFill>
                  <a:schemeClr val="bg1"/>
                </a:solidFill>
              </a:rPr>
              <a:t>s)</a:t>
            </a:r>
            <a:r>
              <a:rPr lang="en-US" b="1" baseline="30000" dirty="0">
                <a:solidFill>
                  <a:schemeClr val="bg1"/>
                </a:solidFill>
              </a:rPr>
              <a:t>2</a:t>
            </a:r>
            <a:r>
              <a:rPr lang="en-US" b="1" dirty="0">
                <a:solidFill>
                  <a:schemeClr val="bg1"/>
                </a:solidFill>
              </a:rPr>
              <a:t> +(a</a:t>
            </a:r>
            <a:r>
              <a:rPr lang="en-US" b="1" dirty="0">
                <a:solidFill>
                  <a:srgbClr val="C00000"/>
                </a:solidFill>
                <a:latin typeface="Symbol"/>
                <a:ea typeface="Times New Roman"/>
                <a:cs typeface="Times New Roman"/>
              </a:rPr>
              <a:t> Å </a:t>
            </a:r>
            <a:r>
              <a:rPr lang="en-US" b="1" dirty="0">
                <a:solidFill>
                  <a:schemeClr val="bg1"/>
                </a:solidFill>
              </a:rPr>
              <a:t>sp)</a:t>
            </a:r>
            <a:r>
              <a:rPr lang="en-US" b="1" baseline="30000" dirty="0">
                <a:solidFill>
                  <a:schemeClr val="bg1"/>
                </a:solidFill>
              </a:rPr>
              <a:t>2</a:t>
            </a:r>
            <a:r>
              <a:rPr lang="en-US" b="1" dirty="0">
                <a:solidFill>
                  <a:schemeClr val="bg1"/>
                </a:solidFill>
              </a:rPr>
              <a:t>]</a:t>
            </a:r>
            <a:r>
              <a:rPr lang="en-US" b="1" baseline="30000" dirty="0">
                <a:solidFill>
                  <a:schemeClr val="bg1"/>
                </a:solidFill>
              </a:rPr>
              <a:t>1/2 </a:t>
            </a:r>
          </a:p>
        </p:txBody>
      </p:sp>
      <p:sp>
        <p:nvSpPr>
          <p:cNvPr id="3" name="Rounded Rectangle 2"/>
          <p:cNvSpPr/>
          <p:nvPr/>
        </p:nvSpPr>
        <p:spPr>
          <a:xfrm>
            <a:off x="3889375" y="1958975"/>
            <a:ext cx="1981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solidFill>
                  <a:srgbClr val="FF0000"/>
                </a:solidFill>
              </a:rPr>
              <a:t>DSLGen</a:t>
            </a:r>
            <a:r>
              <a:rPr lang="en-US" dirty="0">
                <a:solidFill>
                  <a:srgbClr val="FF0000"/>
                </a:solidFill>
              </a:rPr>
              <a:t>™</a:t>
            </a:r>
          </a:p>
        </p:txBody>
      </p:sp>
      <p:sp>
        <p:nvSpPr>
          <p:cNvPr id="12" name="Right Arrow 11"/>
          <p:cNvSpPr/>
          <p:nvPr/>
        </p:nvSpPr>
        <p:spPr>
          <a:xfrm rot="5400000">
            <a:off x="4234656" y="3004344"/>
            <a:ext cx="446088"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ounded Rectangle 12"/>
          <p:cNvSpPr/>
          <p:nvPr/>
        </p:nvSpPr>
        <p:spPr>
          <a:xfrm>
            <a:off x="3657600" y="3733800"/>
            <a:ext cx="1981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Von Neumann</a:t>
            </a:r>
          </a:p>
          <a:p>
            <a:pPr algn="ctr" fontAlgn="auto">
              <a:spcBef>
                <a:spcPts val="0"/>
              </a:spcBef>
              <a:spcAft>
                <a:spcPts val="0"/>
              </a:spcAft>
              <a:defRPr/>
            </a:pPr>
            <a:r>
              <a:rPr lang="en-US" dirty="0"/>
              <a:t>Machine</a:t>
            </a:r>
          </a:p>
        </p:txBody>
      </p:sp>
      <p:sp>
        <p:nvSpPr>
          <p:cNvPr id="14" name="Rounded Rectangle 13"/>
          <p:cNvSpPr/>
          <p:nvPr/>
        </p:nvSpPr>
        <p:spPr>
          <a:xfrm>
            <a:off x="3806825" y="4659313"/>
            <a:ext cx="1981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Multicore with</a:t>
            </a:r>
          </a:p>
          <a:p>
            <a:pPr algn="ctr" fontAlgn="auto">
              <a:spcBef>
                <a:spcPts val="0"/>
              </a:spcBef>
              <a:spcAft>
                <a:spcPts val="0"/>
              </a:spcAft>
              <a:defRPr/>
            </a:pPr>
            <a:r>
              <a:rPr lang="en-US" dirty="0"/>
              <a:t>Threads</a:t>
            </a:r>
          </a:p>
        </p:txBody>
      </p:sp>
      <p:sp>
        <p:nvSpPr>
          <p:cNvPr id="15" name="Rounded Rectangle 14"/>
          <p:cNvSpPr/>
          <p:nvPr/>
        </p:nvSpPr>
        <p:spPr>
          <a:xfrm>
            <a:off x="4038600" y="5562600"/>
            <a:ext cx="1981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Vector Machine</a:t>
            </a:r>
          </a:p>
        </p:txBody>
      </p:sp>
      <p:sp>
        <p:nvSpPr>
          <p:cNvPr id="16" name="Right Arrow 15"/>
          <p:cNvSpPr/>
          <p:nvPr/>
        </p:nvSpPr>
        <p:spPr>
          <a:xfrm>
            <a:off x="3276600" y="2135188"/>
            <a:ext cx="446088"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7" name="Right Arrow 16"/>
          <p:cNvSpPr/>
          <p:nvPr/>
        </p:nvSpPr>
        <p:spPr>
          <a:xfrm rot="5400000">
            <a:off x="4691856" y="3156744"/>
            <a:ext cx="446088"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8" name="Right Arrow 17"/>
          <p:cNvSpPr/>
          <p:nvPr/>
        </p:nvSpPr>
        <p:spPr>
          <a:xfrm rot="5400000">
            <a:off x="5149056" y="3309144"/>
            <a:ext cx="446088"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Von Neumann Implementation</a:t>
            </a:r>
            <a:endParaRPr lang="en-US" dirty="0"/>
          </a:p>
        </p:txBody>
      </p:sp>
      <p:pic>
        <p:nvPicPr>
          <p:cNvPr id="770050" name="Content Placeholder 4" descr="InputImage.png"/>
          <p:cNvPicPr>
            <a:picLocks noGrp="1" noChangeAspect="1"/>
          </p:cNvPicPr>
          <p:nvPr>
            <p:ph idx="1"/>
          </p:nvPr>
        </p:nvPicPr>
        <p:blipFill>
          <a:blip r:embed="rId3" cstate="print"/>
          <a:srcRect/>
          <a:stretch>
            <a:fillRect/>
          </a:stretch>
        </p:blipFill>
        <p:spPr>
          <a:xfrm>
            <a:off x="609600" y="3048000"/>
            <a:ext cx="1981200" cy="1489075"/>
          </a:xfrm>
        </p:spPr>
      </p:pic>
      <p:pic>
        <p:nvPicPr>
          <p:cNvPr id="770051" name="Picture 6" descr="OutputImage.png"/>
          <p:cNvPicPr>
            <a:picLocks noChangeAspect="1"/>
          </p:cNvPicPr>
          <p:nvPr/>
        </p:nvPicPr>
        <p:blipFill>
          <a:blip r:embed="rId4" cstate="print"/>
          <a:srcRect/>
          <a:stretch>
            <a:fillRect/>
          </a:stretch>
        </p:blipFill>
        <p:spPr bwMode="auto">
          <a:xfrm>
            <a:off x="6542088" y="3048000"/>
            <a:ext cx="1839912" cy="1371600"/>
          </a:xfrm>
          <a:prstGeom prst="rect">
            <a:avLst/>
          </a:prstGeom>
          <a:noFill/>
          <a:ln w="9525">
            <a:noFill/>
            <a:miter lim="800000"/>
            <a:headEnd/>
            <a:tailEnd/>
          </a:ln>
        </p:spPr>
      </p:pic>
      <p:sp>
        <p:nvSpPr>
          <p:cNvPr id="12" name="Right Arrow 11"/>
          <p:cNvSpPr/>
          <p:nvPr/>
        </p:nvSpPr>
        <p:spPr>
          <a:xfrm>
            <a:off x="6019800" y="3581400"/>
            <a:ext cx="446088"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ight Arrow 12"/>
          <p:cNvSpPr/>
          <p:nvPr/>
        </p:nvSpPr>
        <p:spPr>
          <a:xfrm>
            <a:off x="2667000" y="3581400"/>
            <a:ext cx="446088"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70054" name="Picture 15" descr="SobelVonNeumannCode.JPG">
            <a:hlinkClick r:id="rId5" action="ppaction://hlinkfile"/>
          </p:cNvPr>
          <p:cNvPicPr>
            <a:picLocks noChangeAspect="1"/>
          </p:cNvPicPr>
          <p:nvPr/>
        </p:nvPicPr>
        <p:blipFill>
          <a:blip r:embed="rId6" cstate="print"/>
          <a:srcRect/>
          <a:stretch>
            <a:fillRect/>
          </a:stretch>
        </p:blipFill>
        <p:spPr bwMode="auto">
          <a:xfrm>
            <a:off x="3113088" y="1908175"/>
            <a:ext cx="2754312" cy="3621088"/>
          </a:xfrm>
          <a:prstGeom prst="rect">
            <a:avLst/>
          </a:prstGeom>
          <a:noFill/>
          <a:ln w="9525">
            <a:noFill/>
            <a:miter lim="800000"/>
            <a:headEnd/>
            <a:tailEnd/>
          </a:ln>
        </p:spPr>
      </p:pic>
      <p:sp>
        <p:nvSpPr>
          <p:cNvPr id="11" name="Line Callout 2 10"/>
          <p:cNvSpPr/>
          <p:nvPr/>
        </p:nvSpPr>
        <p:spPr>
          <a:xfrm flipH="1">
            <a:off x="762000" y="1450975"/>
            <a:ext cx="1676400" cy="914400"/>
          </a:xfrm>
          <a:prstGeom prst="borderCallout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Process</a:t>
            </a:r>
          </a:p>
          <a:p>
            <a:pPr algn="ctr" fontAlgn="auto">
              <a:spcBef>
                <a:spcPts val="0"/>
              </a:spcBef>
              <a:spcAft>
                <a:spcPts val="0"/>
              </a:spcAft>
              <a:defRPr/>
            </a:pPr>
            <a:r>
              <a:rPr lang="en-US" dirty="0">
                <a:solidFill>
                  <a:prstClr val="white"/>
                </a:solidFill>
              </a:rPr>
              <a:t>Edges</a:t>
            </a:r>
          </a:p>
          <a:p>
            <a:pPr algn="ctr" fontAlgn="auto">
              <a:spcBef>
                <a:spcPts val="0"/>
              </a:spcBef>
              <a:spcAft>
                <a:spcPts val="0"/>
              </a:spcAft>
              <a:defRPr/>
            </a:pPr>
            <a:r>
              <a:rPr lang="en-US" dirty="0">
                <a:solidFill>
                  <a:prstClr val="white"/>
                </a:solidFill>
              </a:rPr>
              <a:t>Sequentially </a:t>
            </a:r>
          </a:p>
        </p:txBody>
      </p:sp>
      <p:sp>
        <p:nvSpPr>
          <p:cNvPr id="14" name="Line Callout 2 13"/>
          <p:cNvSpPr/>
          <p:nvPr/>
        </p:nvSpPr>
        <p:spPr>
          <a:xfrm>
            <a:off x="6465888" y="4800600"/>
            <a:ext cx="1676400" cy="914400"/>
          </a:xfrm>
          <a:prstGeom prst="borderCallout2">
            <a:avLst>
              <a:gd name="adj1" fmla="val 18750"/>
              <a:gd name="adj2" fmla="val -8333"/>
              <a:gd name="adj3" fmla="val 18750"/>
              <a:gd name="adj4" fmla="val -16667"/>
              <a:gd name="adj5" fmla="val -50000"/>
              <a:gd name="adj6" fmla="val -4609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Process</a:t>
            </a:r>
          </a:p>
          <a:p>
            <a:pPr algn="ctr" fontAlgn="auto">
              <a:spcBef>
                <a:spcPts val="0"/>
              </a:spcBef>
              <a:spcAft>
                <a:spcPts val="0"/>
              </a:spcAft>
              <a:defRPr/>
            </a:pPr>
            <a:r>
              <a:rPr lang="en-US" dirty="0">
                <a:solidFill>
                  <a:prstClr val="white"/>
                </a:solidFill>
              </a:rPr>
              <a:t>Center</a:t>
            </a:r>
          </a:p>
        </p:txBody>
      </p:sp>
      <p:sp>
        <p:nvSpPr>
          <p:cNvPr id="770057" name="TextBox 9"/>
          <p:cNvSpPr txBox="1">
            <a:spLocks noChangeArrowheads="1"/>
          </p:cNvSpPr>
          <p:nvPr/>
        </p:nvSpPr>
        <p:spPr bwMode="auto">
          <a:xfrm>
            <a:off x="990600" y="2325688"/>
            <a:ext cx="457200" cy="646112"/>
          </a:xfrm>
          <a:prstGeom prst="rect">
            <a:avLst/>
          </a:prstGeom>
          <a:noFill/>
          <a:ln w="9525">
            <a:noFill/>
            <a:miter lim="800000"/>
            <a:headEnd/>
            <a:tailEnd/>
          </a:ln>
        </p:spPr>
        <p:txBody>
          <a:bodyPr>
            <a:spAutoFit/>
          </a:bodyPr>
          <a:lstStyle/>
          <a:p>
            <a:r>
              <a:rPr lang="en-US" sz="3600">
                <a:solidFill>
                  <a:srgbClr val="FFFFFF"/>
                </a:solidFill>
                <a:latin typeface="Book Antiqua" pitchFamily="18" charset="0"/>
              </a:rPr>
              <a:t>a</a:t>
            </a:r>
          </a:p>
        </p:txBody>
      </p:sp>
      <p:sp>
        <p:nvSpPr>
          <p:cNvPr id="770058" name="TextBox 14"/>
          <p:cNvSpPr txBox="1">
            <a:spLocks noChangeArrowheads="1"/>
          </p:cNvSpPr>
          <p:nvPr/>
        </p:nvSpPr>
        <p:spPr bwMode="auto">
          <a:xfrm>
            <a:off x="7620000" y="2325688"/>
            <a:ext cx="457200" cy="646112"/>
          </a:xfrm>
          <a:prstGeom prst="rect">
            <a:avLst/>
          </a:prstGeom>
          <a:noFill/>
          <a:ln w="9525">
            <a:noFill/>
            <a:miter lim="800000"/>
            <a:headEnd/>
            <a:tailEnd/>
          </a:ln>
        </p:spPr>
        <p:txBody>
          <a:bodyPr>
            <a:spAutoFit/>
          </a:bodyPr>
          <a:lstStyle/>
          <a:p>
            <a:r>
              <a:rPr lang="en-US" sz="3600" b="1">
                <a:solidFill>
                  <a:srgbClr val="FFFFFF"/>
                </a:solidFill>
                <a:latin typeface="Book Antiqua" pitchFamily="18" charset="0"/>
              </a:rPr>
              <a:t>b</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1073" name="Content Placeholder 10"/>
          <p:cNvPicPr>
            <a:picLocks noGrp="1" noChangeAspect="1"/>
          </p:cNvPicPr>
          <p:nvPr>
            <p:ph idx="1"/>
          </p:nvPr>
        </p:nvPicPr>
        <p:blipFill>
          <a:blip r:embed="rId3" cstate="print"/>
          <a:srcRect/>
          <a:stretch>
            <a:fillRect/>
          </a:stretch>
        </p:blipFill>
        <p:spPr>
          <a:xfrm>
            <a:off x="914400" y="2754313"/>
            <a:ext cx="4133850" cy="2400300"/>
          </a:xfrm>
        </p:spPr>
      </p:pic>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t>Von Neumann </a:t>
            </a:r>
            <a:r>
              <a:rPr lang="en-US" dirty="0" smtClean="0"/>
              <a:t>Design Features</a:t>
            </a:r>
            <a:endParaRPr lang="en-US" dirty="0"/>
          </a:p>
        </p:txBody>
      </p:sp>
      <p:sp>
        <p:nvSpPr>
          <p:cNvPr id="5" name="Line Callout 2 4"/>
          <p:cNvSpPr/>
          <p:nvPr/>
        </p:nvSpPr>
        <p:spPr>
          <a:xfrm>
            <a:off x="3667125" y="1524000"/>
            <a:ext cx="2514600" cy="533400"/>
          </a:xfrm>
          <a:prstGeom prst="borderCallout2">
            <a:avLst>
              <a:gd name="adj1" fmla="val 18750"/>
              <a:gd name="adj2" fmla="val -8333"/>
              <a:gd name="adj3" fmla="val 18750"/>
              <a:gd name="adj4" fmla="val -16667"/>
              <a:gd name="adj5" fmla="val 232143"/>
              <a:gd name="adj6" fmla="val -49697"/>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bg1"/>
                </a:solidFill>
              </a:rPr>
              <a:t>Edge Processing Loops</a:t>
            </a:r>
          </a:p>
        </p:txBody>
      </p:sp>
      <p:sp>
        <p:nvSpPr>
          <p:cNvPr id="12" name="Rectangle 11"/>
          <p:cNvSpPr/>
          <p:nvPr/>
        </p:nvSpPr>
        <p:spPr>
          <a:xfrm>
            <a:off x="914400" y="2754313"/>
            <a:ext cx="4133850" cy="2400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Line Callout 2 15"/>
          <p:cNvSpPr/>
          <p:nvPr/>
        </p:nvSpPr>
        <p:spPr>
          <a:xfrm>
            <a:off x="5867400" y="3687763"/>
            <a:ext cx="2514600" cy="533400"/>
          </a:xfrm>
          <a:prstGeom prst="borderCallout2">
            <a:avLst>
              <a:gd name="adj1" fmla="val 18750"/>
              <a:gd name="adj2" fmla="val -8333"/>
              <a:gd name="adj3" fmla="val 18750"/>
              <a:gd name="adj4" fmla="val -16667"/>
              <a:gd name="adj5" fmla="val 57143"/>
              <a:gd name="adj6" fmla="val -32273"/>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bg1"/>
                </a:solidFill>
              </a:rPr>
              <a:t>1 Dimensional Loops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2097" name="Content Placeholder 3"/>
          <p:cNvPicPr>
            <a:picLocks noGrp="1" noChangeAspect="1"/>
          </p:cNvPicPr>
          <p:nvPr>
            <p:ph idx="1"/>
          </p:nvPr>
        </p:nvPicPr>
        <p:blipFill>
          <a:blip r:embed="rId3" cstate="print"/>
          <a:srcRect/>
          <a:stretch>
            <a:fillRect/>
          </a:stretch>
        </p:blipFill>
        <p:spPr>
          <a:xfrm>
            <a:off x="1857375" y="2097088"/>
            <a:ext cx="5429250" cy="3714750"/>
          </a:xfrm>
        </p:spPr>
      </p:pic>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t>Von Neumann </a:t>
            </a:r>
            <a:r>
              <a:rPr lang="en-US" dirty="0" smtClean="0"/>
              <a:t>Design Features</a:t>
            </a:r>
            <a:endParaRPr lang="en-US" dirty="0"/>
          </a:p>
        </p:txBody>
      </p:sp>
      <p:sp>
        <p:nvSpPr>
          <p:cNvPr id="5" name="Line Callout 2 4"/>
          <p:cNvSpPr/>
          <p:nvPr/>
        </p:nvSpPr>
        <p:spPr>
          <a:xfrm>
            <a:off x="3657600" y="1417638"/>
            <a:ext cx="2514600" cy="533400"/>
          </a:xfrm>
          <a:prstGeom prst="borderCallout2">
            <a:avLst>
              <a:gd name="adj1" fmla="val 18750"/>
              <a:gd name="adj2" fmla="val -8333"/>
              <a:gd name="adj3" fmla="val 18750"/>
              <a:gd name="adj4" fmla="val -16667"/>
              <a:gd name="adj5" fmla="val 130357"/>
              <a:gd name="adj6" fmla="val -6144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rPr>
              <a:t>Center Processing Loops</a:t>
            </a:r>
          </a:p>
        </p:txBody>
      </p:sp>
      <p:sp>
        <p:nvSpPr>
          <p:cNvPr id="7" name="Line Callout 2 6"/>
          <p:cNvSpPr/>
          <p:nvPr/>
        </p:nvSpPr>
        <p:spPr>
          <a:xfrm>
            <a:off x="5943600" y="2414588"/>
            <a:ext cx="2514600" cy="785812"/>
          </a:xfrm>
          <a:prstGeom prst="borderCallout2">
            <a:avLst>
              <a:gd name="adj1" fmla="val 18750"/>
              <a:gd name="adj2" fmla="val -8333"/>
              <a:gd name="adj3" fmla="val 18750"/>
              <a:gd name="adj4" fmla="val -16667"/>
              <a:gd name="adj5" fmla="val 83316"/>
              <a:gd name="adj6" fmla="val -41363"/>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rPr>
              <a:t>Neighborhood of c[idx13,idx14] Processing Loops</a:t>
            </a:r>
          </a:p>
        </p:txBody>
      </p:sp>
      <p:sp>
        <p:nvSpPr>
          <p:cNvPr id="6" name="Line Callout 1 5"/>
          <p:cNvSpPr/>
          <p:nvPr/>
        </p:nvSpPr>
        <p:spPr>
          <a:xfrm>
            <a:off x="7056438" y="4914900"/>
            <a:ext cx="1371600" cy="533400"/>
          </a:xfrm>
          <a:prstGeom prst="borderCallout1">
            <a:avLst>
              <a:gd name="adj1" fmla="val 18750"/>
              <a:gd name="adj2" fmla="val -8333"/>
              <a:gd name="adj3" fmla="val 64285"/>
              <a:gd name="adj4" fmla="val -33125"/>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rPr>
              <a:t>Essence of </a:t>
            </a:r>
          </a:p>
          <a:p>
            <a:pPr algn="ctr" fontAlgn="auto">
              <a:spcBef>
                <a:spcPts val="0"/>
              </a:spcBef>
              <a:spcAft>
                <a:spcPts val="0"/>
              </a:spcAft>
              <a:defRPr/>
            </a:pPr>
            <a:r>
              <a:rPr lang="en-US" b="1" dirty="0" err="1">
                <a:solidFill>
                  <a:schemeClr val="bg1"/>
                </a:solidFill>
              </a:rPr>
              <a:t>Sobel</a:t>
            </a:r>
            <a:endParaRPr lang="en-US" b="1" dirty="0">
              <a:solidFill>
                <a:schemeClr val="bg1"/>
              </a:solidFill>
            </a:endParaRPr>
          </a:p>
        </p:txBody>
      </p:sp>
      <p:sp>
        <p:nvSpPr>
          <p:cNvPr id="9" name="Rectangle 8"/>
          <p:cNvSpPr/>
          <p:nvPr/>
        </p:nvSpPr>
        <p:spPr>
          <a:xfrm>
            <a:off x="2438400" y="5181600"/>
            <a:ext cx="41910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2362200" y="3048000"/>
            <a:ext cx="25527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2133600" y="2097088"/>
            <a:ext cx="3429000" cy="3317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Line Callout 1 15"/>
          <p:cNvSpPr/>
          <p:nvPr/>
        </p:nvSpPr>
        <p:spPr>
          <a:xfrm flipH="1">
            <a:off x="552450" y="3660775"/>
            <a:ext cx="1828800" cy="606425"/>
          </a:xfrm>
          <a:prstGeom prst="borderCallout1">
            <a:avLst>
              <a:gd name="adj1" fmla="val 18750"/>
              <a:gd name="adj2" fmla="val -8333"/>
              <a:gd name="adj3" fmla="val 21016"/>
              <a:gd name="adj4" fmla="val -20104"/>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bg1"/>
                </a:solidFill>
              </a:rPr>
              <a:t>(c[idx13,idx14]</a:t>
            </a:r>
            <a:r>
              <a:rPr lang="en-US" b="1" dirty="0">
                <a:solidFill>
                  <a:srgbClr val="C00000"/>
                </a:solidFill>
                <a:latin typeface="Symbol"/>
                <a:ea typeface="Times New Roman"/>
                <a:cs typeface="Times New Roman"/>
              </a:rPr>
              <a:t> Å </a:t>
            </a:r>
            <a:r>
              <a:rPr lang="en-US" b="1" dirty="0" smtClean="0">
                <a:solidFill>
                  <a:schemeClr val="bg1"/>
                </a:solidFill>
              </a:rPr>
              <a:t>s[P15,Q16])</a:t>
            </a:r>
            <a:endParaRPr lang="en-US" dirty="0"/>
          </a:p>
        </p:txBody>
      </p:sp>
      <p:sp>
        <p:nvSpPr>
          <p:cNvPr id="17" name="Rectangle 16"/>
          <p:cNvSpPr/>
          <p:nvPr/>
        </p:nvSpPr>
        <p:spPr>
          <a:xfrm>
            <a:off x="2743200" y="3375025"/>
            <a:ext cx="3886200" cy="8921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2743200" y="4267200"/>
            <a:ext cx="3886200" cy="8921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Line Callout 1 18"/>
          <p:cNvSpPr/>
          <p:nvPr/>
        </p:nvSpPr>
        <p:spPr>
          <a:xfrm flipH="1">
            <a:off x="571500" y="4410075"/>
            <a:ext cx="1828800" cy="606425"/>
          </a:xfrm>
          <a:prstGeom prst="borderCallout1">
            <a:avLst>
              <a:gd name="adj1" fmla="val 18750"/>
              <a:gd name="adj2" fmla="val -8333"/>
              <a:gd name="adj3" fmla="val 21016"/>
              <a:gd name="adj4" fmla="val -20104"/>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bg1"/>
                </a:solidFill>
              </a:rPr>
              <a:t>(c[idx13,idx14]</a:t>
            </a:r>
            <a:r>
              <a:rPr lang="en-US" b="1" dirty="0">
                <a:solidFill>
                  <a:srgbClr val="C00000"/>
                </a:solidFill>
                <a:latin typeface="Symbol"/>
                <a:ea typeface="Times New Roman"/>
                <a:cs typeface="Times New Roman"/>
              </a:rPr>
              <a:t> Å </a:t>
            </a:r>
            <a:r>
              <a:rPr lang="en-US" b="1" dirty="0" smtClean="0">
                <a:solidFill>
                  <a:schemeClr val="bg1"/>
                </a:solidFill>
              </a:rPr>
              <a:t>sp[P15,Q16])</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Thread Based Implementation</a:t>
            </a:r>
            <a:endParaRPr lang="en-US" dirty="0"/>
          </a:p>
        </p:txBody>
      </p:sp>
      <p:pic>
        <p:nvPicPr>
          <p:cNvPr id="773122" name="Content Placeholder 4" descr="InputImage.png"/>
          <p:cNvPicPr>
            <a:picLocks noGrp="1" noChangeAspect="1"/>
          </p:cNvPicPr>
          <p:nvPr>
            <p:ph idx="1"/>
          </p:nvPr>
        </p:nvPicPr>
        <p:blipFill>
          <a:blip r:embed="rId3" cstate="print"/>
          <a:srcRect/>
          <a:stretch>
            <a:fillRect/>
          </a:stretch>
        </p:blipFill>
        <p:spPr>
          <a:xfrm>
            <a:off x="609600" y="3048000"/>
            <a:ext cx="1981200" cy="1489075"/>
          </a:xfrm>
        </p:spPr>
      </p:pic>
      <p:pic>
        <p:nvPicPr>
          <p:cNvPr id="773123" name="Picture 6" descr="OutputImage.png"/>
          <p:cNvPicPr>
            <a:picLocks noChangeAspect="1"/>
          </p:cNvPicPr>
          <p:nvPr/>
        </p:nvPicPr>
        <p:blipFill>
          <a:blip r:embed="rId4" cstate="print"/>
          <a:srcRect/>
          <a:stretch>
            <a:fillRect/>
          </a:stretch>
        </p:blipFill>
        <p:spPr bwMode="auto">
          <a:xfrm>
            <a:off x="6542088" y="3048000"/>
            <a:ext cx="1839912" cy="1371600"/>
          </a:xfrm>
          <a:prstGeom prst="rect">
            <a:avLst/>
          </a:prstGeom>
          <a:noFill/>
          <a:ln w="9525">
            <a:noFill/>
            <a:miter lim="800000"/>
            <a:headEnd/>
            <a:tailEnd/>
          </a:ln>
        </p:spPr>
      </p:pic>
      <p:sp>
        <p:nvSpPr>
          <p:cNvPr id="8" name="Rounded Rectangle 7"/>
          <p:cNvSpPr/>
          <p:nvPr/>
        </p:nvSpPr>
        <p:spPr>
          <a:xfrm>
            <a:off x="3286125" y="1752600"/>
            <a:ext cx="2571750" cy="449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b="1" dirty="0">
              <a:solidFill>
                <a:prstClr val="white"/>
              </a:solidFill>
              <a:latin typeface="Times New Roman"/>
              <a:ea typeface="Times New Roman"/>
            </a:endParaRPr>
          </a:p>
        </p:txBody>
      </p:sp>
      <p:sp>
        <p:nvSpPr>
          <p:cNvPr id="12" name="Right Arrow 11"/>
          <p:cNvSpPr/>
          <p:nvPr/>
        </p:nvSpPr>
        <p:spPr>
          <a:xfrm>
            <a:off x="6019800" y="3581400"/>
            <a:ext cx="446088"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ight Arrow 12"/>
          <p:cNvSpPr/>
          <p:nvPr/>
        </p:nvSpPr>
        <p:spPr>
          <a:xfrm>
            <a:off x="2667000" y="3581400"/>
            <a:ext cx="446088"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73127" name="Picture 8" descr="SobelThreadsCode.png">
            <a:hlinkClick r:id="rId5" action="ppaction://hlinkfile"/>
          </p:cNvPr>
          <p:cNvPicPr>
            <a:picLocks noChangeAspect="1"/>
          </p:cNvPicPr>
          <p:nvPr/>
        </p:nvPicPr>
        <p:blipFill>
          <a:blip r:embed="rId6" cstate="print"/>
          <a:srcRect/>
          <a:stretch>
            <a:fillRect/>
          </a:stretch>
        </p:blipFill>
        <p:spPr bwMode="auto">
          <a:xfrm>
            <a:off x="3124200" y="1571625"/>
            <a:ext cx="2847975" cy="4752975"/>
          </a:xfrm>
          <a:prstGeom prst="rect">
            <a:avLst/>
          </a:prstGeom>
          <a:noFill/>
          <a:ln w="9525">
            <a:noFill/>
            <a:miter lim="800000"/>
            <a:headEnd/>
            <a:tailEnd/>
          </a:ln>
        </p:spPr>
      </p:pic>
      <p:sp>
        <p:nvSpPr>
          <p:cNvPr id="10" name="Line Callout 2 9"/>
          <p:cNvSpPr/>
          <p:nvPr/>
        </p:nvSpPr>
        <p:spPr>
          <a:xfrm>
            <a:off x="6705600" y="1752600"/>
            <a:ext cx="1676400" cy="612775"/>
          </a:xfrm>
          <a:prstGeom prst="borderCallout2">
            <a:avLst>
              <a:gd name="adj1" fmla="val 18750"/>
              <a:gd name="adj2" fmla="val -8333"/>
              <a:gd name="adj3" fmla="val 18750"/>
              <a:gd name="adj4" fmla="val -16667"/>
              <a:gd name="adj5" fmla="val 65859"/>
              <a:gd name="adj6" fmla="val -6655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Thread Mgr</a:t>
            </a:r>
          </a:p>
        </p:txBody>
      </p:sp>
      <p:sp>
        <p:nvSpPr>
          <p:cNvPr id="11" name="Line Callout 2 10"/>
          <p:cNvSpPr/>
          <p:nvPr/>
        </p:nvSpPr>
        <p:spPr>
          <a:xfrm flipH="1">
            <a:off x="609600" y="1908175"/>
            <a:ext cx="1676400" cy="914400"/>
          </a:xfrm>
          <a:prstGeom prst="borderCallout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Edges </a:t>
            </a:r>
          </a:p>
          <a:p>
            <a:pPr algn="ctr" fontAlgn="auto">
              <a:spcBef>
                <a:spcPts val="0"/>
              </a:spcBef>
              <a:spcAft>
                <a:spcPts val="0"/>
              </a:spcAft>
              <a:defRPr/>
            </a:pPr>
            <a:r>
              <a:rPr lang="en-US" dirty="0">
                <a:solidFill>
                  <a:prstClr val="white"/>
                </a:solidFill>
              </a:rPr>
              <a:t>Thread</a:t>
            </a:r>
          </a:p>
        </p:txBody>
      </p:sp>
      <p:sp>
        <p:nvSpPr>
          <p:cNvPr id="14" name="Line Callout 2 13"/>
          <p:cNvSpPr/>
          <p:nvPr/>
        </p:nvSpPr>
        <p:spPr>
          <a:xfrm>
            <a:off x="6400800" y="5257800"/>
            <a:ext cx="1676400" cy="914400"/>
          </a:xfrm>
          <a:prstGeom prst="borderCallout2">
            <a:avLst>
              <a:gd name="adj1" fmla="val 18750"/>
              <a:gd name="adj2" fmla="val -8333"/>
              <a:gd name="adj3" fmla="val 18750"/>
              <a:gd name="adj4" fmla="val -16667"/>
              <a:gd name="adj5" fmla="val -60417"/>
              <a:gd name="adj6" fmla="val -9325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Center Slice </a:t>
            </a:r>
          </a:p>
          <a:p>
            <a:pPr algn="ctr" fontAlgn="auto">
              <a:spcBef>
                <a:spcPts val="0"/>
              </a:spcBef>
              <a:spcAft>
                <a:spcPts val="0"/>
              </a:spcAft>
              <a:defRPr/>
            </a:pPr>
            <a:r>
              <a:rPr lang="en-US" dirty="0">
                <a:solidFill>
                  <a:prstClr val="white"/>
                </a:solidFill>
              </a:rPr>
              <a:t>Threads</a:t>
            </a:r>
          </a:p>
        </p:txBody>
      </p:sp>
      <p:sp>
        <p:nvSpPr>
          <p:cNvPr id="773131" name="TextBox 14"/>
          <p:cNvSpPr txBox="1">
            <a:spLocks noChangeArrowheads="1"/>
          </p:cNvSpPr>
          <p:nvPr/>
        </p:nvSpPr>
        <p:spPr bwMode="auto">
          <a:xfrm>
            <a:off x="990600" y="4459288"/>
            <a:ext cx="457200" cy="646112"/>
          </a:xfrm>
          <a:prstGeom prst="rect">
            <a:avLst/>
          </a:prstGeom>
          <a:noFill/>
          <a:ln w="9525">
            <a:noFill/>
            <a:miter lim="800000"/>
            <a:headEnd/>
            <a:tailEnd/>
          </a:ln>
        </p:spPr>
        <p:txBody>
          <a:bodyPr>
            <a:spAutoFit/>
          </a:bodyPr>
          <a:lstStyle/>
          <a:p>
            <a:r>
              <a:rPr lang="en-US" sz="3600">
                <a:solidFill>
                  <a:srgbClr val="FFFFFF"/>
                </a:solidFill>
                <a:latin typeface="Book Antiqua" pitchFamily="18" charset="0"/>
              </a:rPr>
              <a:t>a</a:t>
            </a:r>
          </a:p>
        </p:txBody>
      </p:sp>
      <p:sp>
        <p:nvSpPr>
          <p:cNvPr id="773132" name="TextBox 15"/>
          <p:cNvSpPr txBox="1">
            <a:spLocks noChangeArrowheads="1"/>
          </p:cNvSpPr>
          <p:nvPr/>
        </p:nvSpPr>
        <p:spPr bwMode="auto">
          <a:xfrm>
            <a:off x="7620000" y="4459288"/>
            <a:ext cx="457200" cy="646112"/>
          </a:xfrm>
          <a:prstGeom prst="rect">
            <a:avLst/>
          </a:prstGeom>
          <a:noFill/>
          <a:ln w="9525">
            <a:noFill/>
            <a:miter lim="800000"/>
            <a:headEnd/>
            <a:tailEnd/>
          </a:ln>
        </p:spPr>
        <p:txBody>
          <a:bodyPr>
            <a:spAutoFit/>
          </a:bodyPr>
          <a:lstStyle/>
          <a:p>
            <a:r>
              <a:rPr lang="en-US" sz="3600" b="1">
                <a:solidFill>
                  <a:srgbClr val="FFFFFF"/>
                </a:solidFill>
                <a:latin typeface="Book Antiqua" pitchFamily="18" charset="0"/>
              </a:rPr>
              <a:t>b</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t>Thread </a:t>
            </a:r>
            <a:r>
              <a:rPr lang="en-US" dirty="0" smtClean="0"/>
              <a:t>Manager Design Features</a:t>
            </a:r>
            <a:endParaRPr lang="en-US" dirty="0"/>
          </a:p>
        </p:txBody>
      </p:sp>
      <p:pic>
        <p:nvPicPr>
          <p:cNvPr id="774146" name="Content Placeholder 3"/>
          <p:cNvPicPr>
            <a:picLocks noGrp="1" noChangeAspect="1"/>
          </p:cNvPicPr>
          <p:nvPr>
            <p:ph idx="1"/>
          </p:nvPr>
        </p:nvPicPr>
        <p:blipFill>
          <a:blip r:embed="rId3" cstate="print"/>
          <a:srcRect/>
          <a:stretch>
            <a:fillRect/>
          </a:stretch>
        </p:blipFill>
        <p:spPr>
          <a:xfrm>
            <a:off x="685800" y="2057400"/>
            <a:ext cx="7107238" cy="2371725"/>
          </a:xfrm>
        </p:spPr>
      </p:pic>
      <p:sp>
        <p:nvSpPr>
          <p:cNvPr id="5" name="Line Callout 2 4"/>
          <p:cNvSpPr/>
          <p:nvPr/>
        </p:nvSpPr>
        <p:spPr>
          <a:xfrm>
            <a:off x="4267200" y="1447800"/>
            <a:ext cx="2514600" cy="533400"/>
          </a:xfrm>
          <a:prstGeom prst="borderCallout2">
            <a:avLst>
              <a:gd name="adj1" fmla="val 18750"/>
              <a:gd name="adj2" fmla="val -8333"/>
              <a:gd name="adj3" fmla="val 18750"/>
              <a:gd name="adj4" fmla="val -16667"/>
              <a:gd name="adj5" fmla="val 226786"/>
              <a:gd name="adj6" fmla="val -46288"/>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bg1"/>
                </a:solidFill>
              </a:rPr>
              <a:t>Start Edge Thread Routine</a:t>
            </a:r>
          </a:p>
        </p:txBody>
      </p:sp>
      <p:sp>
        <p:nvSpPr>
          <p:cNvPr id="6" name="Line Callout 2 5"/>
          <p:cNvSpPr/>
          <p:nvPr/>
        </p:nvSpPr>
        <p:spPr>
          <a:xfrm>
            <a:off x="5381625" y="4724400"/>
            <a:ext cx="2514600" cy="533400"/>
          </a:xfrm>
          <a:prstGeom prst="borderCallout2">
            <a:avLst>
              <a:gd name="adj1" fmla="val 18750"/>
              <a:gd name="adj2" fmla="val -8333"/>
              <a:gd name="adj3" fmla="val 18750"/>
              <a:gd name="adj4" fmla="val -16667"/>
              <a:gd name="adj5" fmla="val -223214"/>
              <a:gd name="adj6" fmla="val -43258"/>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bg1"/>
                </a:solidFill>
              </a:rPr>
              <a:t>Start Center Slice Routine for each Slice</a:t>
            </a:r>
          </a:p>
        </p:txBody>
      </p:sp>
      <p:sp>
        <p:nvSpPr>
          <p:cNvPr id="7" name="Line Callout 2 6"/>
          <p:cNvSpPr/>
          <p:nvPr/>
        </p:nvSpPr>
        <p:spPr>
          <a:xfrm>
            <a:off x="914400" y="4724400"/>
            <a:ext cx="2514600" cy="533400"/>
          </a:xfrm>
          <a:prstGeom prst="borderCallout2">
            <a:avLst>
              <a:gd name="adj1" fmla="val 18750"/>
              <a:gd name="adj2" fmla="val -8333"/>
              <a:gd name="adj3" fmla="val 18750"/>
              <a:gd name="adj4" fmla="val -16667"/>
              <a:gd name="adj5" fmla="val -255358"/>
              <a:gd name="adj6" fmla="val 21136"/>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bg1"/>
                </a:solidFill>
              </a:rPr>
              <a:t>Slice Up Center</a:t>
            </a:r>
          </a:p>
        </p:txBody>
      </p:sp>
      <p:sp>
        <p:nvSpPr>
          <p:cNvPr id="8" name="Line Callout 2 7"/>
          <p:cNvSpPr/>
          <p:nvPr/>
        </p:nvSpPr>
        <p:spPr>
          <a:xfrm>
            <a:off x="5029200" y="5486400"/>
            <a:ext cx="2514600" cy="620713"/>
          </a:xfrm>
          <a:prstGeom prst="borderCallout2">
            <a:avLst>
              <a:gd name="adj1" fmla="val 18750"/>
              <a:gd name="adj2" fmla="val -8333"/>
              <a:gd name="adj3" fmla="val 18750"/>
              <a:gd name="adj4" fmla="val -16667"/>
              <a:gd name="adj5" fmla="val -192579"/>
              <a:gd name="adj6" fmla="val -5727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bg1"/>
                </a:solidFill>
              </a:rPr>
              <a:t>Synchronize Thread Routines</a:t>
            </a:r>
          </a:p>
        </p:txBody>
      </p:sp>
      <p:sp>
        <p:nvSpPr>
          <p:cNvPr id="9" name="Rectangle 8"/>
          <p:cNvSpPr/>
          <p:nvPr/>
        </p:nvSpPr>
        <p:spPr>
          <a:xfrm>
            <a:off x="1514475" y="2667000"/>
            <a:ext cx="6297613" cy="114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2057400" y="3429000"/>
            <a:ext cx="5735638" cy="114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1476375" y="3276600"/>
            <a:ext cx="2638425" cy="114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2657475" y="4191000"/>
            <a:ext cx="4581525" cy="114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Action Button: Forward or Next 12">
            <a:hlinkClick r:id="" action="ppaction://hlinkshowjump?jump=lastslideviewed" highlightClick="1"/>
          </p:cNvPr>
          <p:cNvSpPr/>
          <p:nvPr/>
        </p:nvSpPr>
        <p:spPr>
          <a:xfrm>
            <a:off x="1752600" y="5791200"/>
            <a:ext cx="2819400" cy="609600"/>
          </a:xfrm>
          <a:prstGeom prst="actionButtonForwardNex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Return IF jumped to here out of sequence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5169" name="Content Placeholder 3"/>
          <p:cNvPicPr>
            <a:picLocks noGrp="1" noChangeAspect="1"/>
          </p:cNvPicPr>
          <p:nvPr>
            <p:ph idx="1"/>
          </p:nvPr>
        </p:nvPicPr>
        <p:blipFill>
          <a:blip r:embed="rId3" cstate="print"/>
          <a:srcRect/>
          <a:stretch>
            <a:fillRect/>
          </a:stretch>
        </p:blipFill>
        <p:spPr>
          <a:xfrm>
            <a:off x="1600200" y="2286000"/>
            <a:ext cx="4724400" cy="1666875"/>
          </a:xfrm>
        </p:spPr>
      </p:pic>
      <p:sp>
        <p:nvSpPr>
          <p:cNvPr id="10" name="Rectangle 9"/>
          <p:cNvSpPr/>
          <p:nvPr/>
        </p:nvSpPr>
        <p:spPr>
          <a:xfrm>
            <a:off x="1600200" y="2286000"/>
            <a:ext cx="4724400" cy="16668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pPr eaLnBrk="1" fontAlgn="auto" hangingPunct="1">
              <a:spcAft>
                <a:spcPts val="0"/>
              </a:spcAft>
              <a:defRPr/>
            </a:pPr>
            <a:r>
              <a:rPr lang="en-US" dirty="0" smtClean="0"/>
              <a:t>Edge Thread Design </a:t>
            </a:r>
            <a:r>
              <a:rPr lang="en-US" dirty="0"/>
              <a:t>Features</a:t>
            </a:r>
          </a:p>
        </p:txBody>
      </p:sp>
      <p:sp>
        <p:nvSpPr>
          <p:cNvPr id="6" name="Line Callout 2 5"/>
          <p:cNvSpPr/>
          <p:nvPr/>
        </p:nvSpPr>
        <p:spPr>
          <a:xfrm>
            <a:off x="5181600" y="4267200"/>
            <a:ext cx="1447800" cy="1477963"/>
          </a:xfrm>
          <a:prstGeom prst="borderCallout2">
            <a:avLst>
              <a:gd name="adj1" fmla="val 18750"/>
              <a:gd name="adj2" fmla="val -8333"/>
              <a:gd name="adj3" fmla="val 18750"/>
              <a:gd name="adj4" fmla="val -16667"/>
              <a:gd name="adj5" fmla="val -24453"/>
              <a:gd name="adj6" fmla="val -17693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bg1"/>
                </a:solidFill>
              </a:rPr>
              <a:t>Synchronize </a:t>
            </a:r>
          </a:p>
          <a:p>
            <a:pPr algn="ctr" fontAlgn="auto">
              <a:spcBef>
                <a:spcPts val="0"/>
              </a:spcBef>
              <a:spcAft>
                <a:spcPts val="0"/>
              </a:spcAft>
              <a:defRPr/>
            </a:pPr>
            <a:r>
              <a:rPr lang="en-US" dirty="0">
                <a:solidFill>
                  <a:schemeClr val="bg1"/>
                </a:solidFill>
              </a:rPr>
              <a:t>Thread</a:t>
            </a:r>
          </a:p>
        </p:txBody>
      </p:sp>
      <p:sp>
        <p:nvSpPr>
          <p:cNvPr id="8" name="Line Callout 2 7"/>
          <p:cNvSpPr/>
          <p:nvPr/>
        </p:nvSpPr>
        <p:spPr>
          <a:xfrm>
            <a:off x="2971800" y="1379538"/>
            <a:ext cx="2514600" cy="533400"/>
          </a:xfrm>
          <a:prstGeom prst="borderCallout2">
            <a:avLst>
              <a:gd name="adj1" fmla="val 18750"/>
              <a:gd name="adj2" fmla="val -8333"/>
              <a:gd name="adj3" fmla="val 18750"/>
              <a:gd name="adj4" fmla="val -16667"/>
              <a:gd name="adj5" fmla="val 166072"/>
              <a:gd name="adj6" fmla="val -3947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bg1"/>
                </a:solidFill>
              </a:rPr>
              <a:t>Edge Processing Thread</a:t>
            </a:r>
          </a:p>
        </p:txBody>
      </p:sp>
      <p:sp>
        <p:nvSpPr>
          <p:cNvPr id="9" name="Line Callout 2 8"/>
          <p:cNvSpPr/>
          <p:nvPr/>
        </p:nvSpPr>
        <p:spPr>
          <a:xfrm>
            <a:off x="6324600" y="1752600"/>
            <a:ext cx="1981200" cy="693738"/>
          </a:xfrm>
          <a:prstGeom prst="borderCallout2">
            <a:avLst>
              <a:gd name="adj1" fmla="val 18750"/>
              <a:gd name="adj2" fmla="val -8333"/>
              <a:gd name="adj3" fmla="val 18750"/>
              <a:gd name="adj4" fmla="val -16667"/>
              <a:gd name="adj5" fmla="val 92841"/>
              <a:gd name="adj6" fmla="val -37564"/>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bg1"/>
                </a:solidFill>
              </a:rPr>
              <a:t>One Dimensional </a:t>
            </a:r>
          </a:p>
          <a:p>
            <a:pPr algn="ctr" fontAlgn="auto">
              <a:spcBef>
                <a:spcPts val="0"/>
              </a:spcBef>
              <a:spcAft>
                <a:spcPts val="0"/>
              </a:spcAft>
              <a:defRPr/>
            </a:pPr>
            <a:r>
              <a:rPr lang="en-US" dirty="0">
                <a:solidFill>
                  <a:schemeClr val="bg1"/>
                </a:solidFill>
              </a:rPr>
              <a:t>Loops</a:t>
            </a:r>
          </a:p>
        </p:txBody>
      </p:sp>
      <p:sp>
        <p:nvSpPr>
          <p:cNvPr id="11" name="Rectangle 10"/>
          <p:cNvSpPr/>
          <p:nvPr/>
        </p:nvSpPr>
        <p:spPr>
          <a:xfrm>
            <a:off x="2028825" y="3687763"/>
            <a:ext cx="1247775" cy="1984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Action Button: Forward or Next 11">
            <a:hlinkClick r:id="" action="ppaction://hlinkshowjump?jump=lastslideviewed" highlightClick="1"/>
          </p:cNvPr>
          <p:cNvSpPr/>
          <p:nvPr/>
        </p:nvSpPr>
        <p:spPr>
          <a:xfrm>
            <a:off x="914400" y="4876800"/>
            <a:ext cx="2819400" cy="609600"/>
          </a:xfrm>
          <a:prstGeom prst="actionButtonForwardNex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Return IF jumped to here out of sequence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9138" name="Picture 2" descr="C:\Users\Public\Documents\Graphics\Documentation\Presentations\ICSR2013 Pres Under Version Control\Mcore Center Slice Thread RoutineABReversed4PresentationWithShortSegCorrection2.PNG"/>
          <p:cNvPicPr>
            <a:picLocks noGrp="1" noChangeAspect="1" noChangeArrowheads="1"/>
          </p:cNvPicPr>
          <p:nvPr>
            <p:ph idx="1"/>
          </p:nvPr>
        </p:nvPicPr>
        <p:blipFill>
          <a:blip r:embed="rId3" cstate="print"/>
          <a:srcRect/>
          <a:stretch>
            <a:fillRect/>
          </a:stretch>
        </p:blipFill>
        <p:spPr bwMode="auto">
          <a:xfrm>
            <a:off x="1276350" y="1600199"/>
            <a:ext cx="5429250" cy="4613275"/>
          </a:xfrm>
          <a:prstGeom prst="rect">
            <a:avLst/>
          </a:prstGeom>
          <a:noFill/>
        </p:spPr>
      </p:pic>
      <p:sp>
        <p:nvSpPr>
          <p:cNvPr id="2" name="Title 1"/>
          <p:cNvSpPr>
            <a:spLocks noGrp="1"/>
          </p:cNvSpPr>
          <p:nvPr>
            <p:ph type="title"/>
          </p:nvPr>
        </p:nvSpPr>
        <p:spPr/>
        <p:txBody>
          <a:bodyPr/>
          <a:lstStyle/>
          <a:p>
            <a:pPr eaLnBrk="1" fontAlgn="auto" hangingPunct="1">
              <a:spcAft>
                <a:spcPts val="0"/>
              </a:spcAft>
              <a:defRPr/>
            </a:pPr>
            <a:r>
              <a:rPr lang="en-US" dirty="0" smtClean="0"/>
              <a:t>Center Slice Design </a:t>
            </a:r>
            <a:r>
              <a:rPr lang="en-US" dirty="0"/>
              <a:t>Features</a:t>
            </a:r>
          </a:p>
        </p:txBody>
      </p:sp>
      <p:sp>
        <p:nvSpPr>
          <p:cNvPr id="5" name="Line Callout 2 4"/>
          <p:cNvSpPr/>
          <p:nvPr/>
        </p:nvSpPr>
        <p:spPr>
          <a:xfrm>
            <a:off x="6705600" y="1649413"/>
            <a:ext cx="1447800" cy="1096962"/>
          </a:xfrm>
          <a:prstGeom prst="borderCallout2">
            <a:avLst>
              <a:gd name="adj1" fmla="val 18750"/>
              <a:gd name="adj2" fmla="val -8333"/>
              <a:gd name="adj3" fmla="val 18750"/>
              <a:gd name="adj4" fmla="val -16667"/>
              <a:gd name="adj5" fmla="val 124986"/>
              <a:gd name="adj6" fmla="val -140746"/>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rPr>
              <a:t>Loops Over Center Slice</a:t>
            </a:r>
          </a:p>
        </p:txBody>
      </p:sp>
      <p:sp>
        <p:nvSpPr>
          <p:cNvPr id="6" name="Line Callout 2 5"/>
          <p:cNvSpPr/>
          <p:nvPr/>
        </p:nvSpPr>
        <p:spPr>
          <a:xfrm>
            <a:off x="6858000" y="5229225"/>
            <a:ext cx="1676400" cy="609600"/>
          </a:xfrm>
          <a:prstGeom prst="borderCallout2">
            <a:avLst>
              <a:gd name="adj1" fmla="val 18750"/>
              <a:gd name="adj2" fmla="val -8333"/>
              <a:gd name="adj3" fmla="val 18750"/>
              <a:gd name="adj4" fmla="val -16667"/>
              <a:gd name="adj5" fmla="val 138085"/>
              <a:gd name="adj6" fmla="val -22056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rPr>
              <a:t>Synchronize </a:t>
            </a:r>
          </a:p>
          <a:p>
            <a:pPr algn="ctr" fontAlgn="auto">
              <a:spcBef>
                <a:spcPts val="0"/>
              </a:spcBef>
              <a:spcAft>
                <a:spcPts val="0"/>
              </a:spcAft>
              <a:defRPr/>
            </a:pPr>
            <a:r>
              <a:rPr lang="en-US" b="1" dirty="0">
                <a:solidFill>
                  <a:schemeClr val="bg1"/>
                </a:solidFill>
              </a:rPr>
              <a:t>Thread</a:t>
            </a:r>
          </a:p>
        </p:txBody>
      </p:sp>
      <p:sp>
        <p:nvSpPr>
          <p:cNvPr id="7" name="Line Callout 2 6"/>
          <p:cNvSpPr/>
          <p:nvPr/>
        </p:nvSpPr>
        <p:spPr>
          <a:xfrm>
            <a:off x="6705600" y="2898775"/>
            <a:ext cx="1752600" cy="1096963"/>
          </a:xfrm>
          <a:prstGeom prst="borderCallout2">
            <a:avLst>
              <a:gd name="adj1" fmla="val 18750"/>
              <a:gd name="adj2" fmla="val -8333"/>
              <a:gd name="adj3" fmla="val 18750"/>
              <a:gd name="adj4" fmla="val -16667"/>
              <a:gd name="adj5" fmla="val 65941"/>
              <a:gd name="adj6" fmla="val -130024"/>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rPr>
              <a:t>Loops Over </a:t>
            </a:r>
            <a:r>
              <a:rPr lang="en-US" b="1" dirty="0" smtClean="0">
                <a:solidFill>
                  <a:schemeClr val="bg1"/>
                </a:solidFill>
              </a:rPr>
              <a:t>a[i,j</a:t>
            </a:r>
            <a:r>
              <a:rPr lang="en-US" b="1" dirty="0">
                <a:solidFill>
                  <a:schemeClr val="bg1"/>
                </a:solidFill>
              </a:rPr>
              <a:t>] Pixel Neighborhood</a:t>
            </a:r>
          </a:p>
        </p:txBody>
      </p:sp>
      <p:sp>
        <p:nvSpPr>
          <p:cNvPr id="8" name="Line Callout 2 7"/>
          <p:cNvSpPr/>
          <p:nvPr/>
        </p:nvSpPr>
        <p:spPr>
          <a:xfrm>
            <a:off x="6705600" y="4192588"/>
            <a:ext cx="1905000" cy="900112"/>
          </a:xfrm>
          <a:prstGeom prst="borderCallout2">
            <a:avLst>
              <a:gd name="adj1" fmla="val 18750"/>
              <a:gd name="adj2" fmla="val -8333"/>
              <a:gd name="adj3" fmla="val 18750"/>
              <a:gd name="adj4" fmla="val -16667"/>
              <a:gd name="adj5" fmla="val 146668"/>
              <a:gd name="adj6" fmla="val -99133"/>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rPr>
              <a:t>Essence of </a:t>
            </a:r>
            <a:r>
              <a:rPr lang="en-US" b="1" dirty="0" err="1">
                <a:solidFill>
                  <a:schemeClr val="bg1"/>
                </a:solidFill>
              </a:rPr>
              <a:t>Sobel</a:t>
            </a:r>
            <a:r>
              <a:rPr lang="en-US" b="1" dirty="0">
                <a:solidFill>
                  <a:schemeClr val="bg1"/>
                </a:solidFill>
              </a:rPr>
              <a:t> Edge Detection</a:t>
            </a:r>
          </a:p>
        </p:txBody>
      </p:sp>
      <p:sp>
        <p:nvSpPr>
          <p:cNvPr id="9" name="Rectangle 8"/>
          <p:cNvSpPr/>
          <p:nvPr/>
        </p:nvSpPr>
        <p:spPr>
          <a:xfrm>
            <a:off x="1276350" y="1600200"/>
            <a:ext cx="5438775" cy="46132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Line Callout 2 9"/>
          <p:cNvSpPr/>
          <p:nvPr/>
        </p:nvSpPr>
        <p:spPr>
          <a:xfrm>
            <a:off x="3733800" y="1219200"/>
            <a:ext cx="2514600" cy="533400"/>
          </a:xfrm>
          <a:prstGeom prst="borderCallout2">
            <a:avLst>
              <a:gd name="adj1" fmla="val 18750"/>
              <a:gd name="adj2" fmla="val -8333"/>
              <a:gd name="adj3" fmla="val 18750"/>
              <a:gd name="adj4" fmla="val -16667"/>
              <a:gd name="adj5" fmla="val 66072"/>
              <a:gd name="adj6" fmla="val -51591"/>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rPr>
              <a:t>Center Processing Thread</a:t>
            </a:r>
          </a:p>
        </p:txBody>
      </p:sp>
      <p:sp>
        <p:nvSpPr>
          <p:cNvPr id="11" name="Rectangle 10"/>
          <p:cNvSpPr/>
          <p:nvPr/>
        </p:nvSpPr>
        <p:spPr>
          <a:xfrm>
            <a:off x="1905000" y="5943600"/>
            <a:ext cx="1247775" cy="1984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1752600" y="5345113"/>
            <a:ext cx="3048000" cy="2936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1447800" y="2838450"/>
            <a:ext cx="32004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1981200" y="3467100"/>
            <a:ext cx="2438400" cy="2952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Line Callout 1 14"/>
          <p:cNvSpPr/>
          <p:nvPr/>
        </p:nvSpPr>
        <p:spPr>
          <a:xfrm flipH="1">
            <a:off x="476250" y="3889375"/>
            <a:ext cx="1047750" cy="606425"/>
          </a:xfrm>
          <a:prstGeom prst="borderCallout1">
            <a:avLst>
              <a:gd name="adj1" fmla="val 18750"/>
              <a:gd name="adj2" fmla="val -8333"/>
              <a:gd name="adj3" fmla="val 17872"/>
              <a:gd name="adj4" fmla="val -18285"/>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smtClean="0">
                <a:solidFill>
                  <a:schemeClr val="bg1"/>
                </a:solidFill>
              </a:rPr>
              <a:t>(a[i,j</a:t>
            </a:r>
            <a:r>
              <a:rPr lang="en-US" b="1" dirty="0">
                <a:solidFill>
                  <a:schemeClr val="bg1"/>
                </a:solidFill>
              </a:rPr>
              <a:t>]</a:t>
            </a:r>
            <a:r>
              <a:rPr lang="en-US" b="1" dirty="0">
                <a:solidFill>
                  <a:srgbClr val="C00000"/>
                </a:solidFill>
                <a:latin typeface="Symbol"/>
                <a:ea typeface="Times New Roman"/>
                <a:cs typeface="Times New Roman"/>
              </a:rPr>
              <a:t> Å</a:t>
            </a:r>
          </a:p>
          <a:p>
            <a:pPr fontAlgn="auto">
              <a:spcBef>
                <a:spcPts val="0"/>
              </a:spcBef>
              <a:spcAft>
                <a:spcPts val="0"/>
              </a:spcAft>
              <a:defRPr/>
            </a:pPr>
            <a:r>
              <a:rPr lang="en-US" b="1" dirty="0">
                <a:solidFill>
                  <a:srgbClr val="C00000"/>
                </a:solidFill>
                <a:latin typeface="Symbol"/>
                <a:ea typeface="Times New Roman"/>
                <a:cs typeface="Times New Roman"/>
              </a:rPr>
              <a:t> </a:t>
            </a:r>
            <a:r>
              <a:rPr lang="en-US" b="1" dirty="0">
                <a:solidFill>
                  <a:schemeClr val="bg1"/>
                </a:solidFill>
              </a:rPr>
              <a:t>s[</a:t>
            </a:r>
            <a:r>
              <a:rPr lang="en-US" b="1" dirty="0" err="1">
                <a:solidFill>
                  <a:schemeClr val="bg1"/>
                </a:solidFill>
              </a:rPr>
              <a:t>p,q</a:t>
            </a:r>
            <a:r>
              <a:rPr lang="en-US" b="1" dirty="0">
                <a:solidFill>
                  <a:schemeClr val="bg1"/>
                </a:solidFill>
              </a:rPr>
              <a:t>])</a:t>
            </a:r>
            <a:endParaRPr lang="en-US" dirty="0"/>
          </a:p>
        </p:txBody>
      </p:sp>
      <p:sp>
        <p:nvSpPr>
          <p:cNvPr id="16" name="Rectangle 15"/>
          <p:cNvSpPr/>
          <p:nvPr/>
        </p:nvSpPr>
        <p:spPr>
          <a:xfrm>
            <a:off x="1733550" y="3762375"/>
            <a:ext cx="4514850" cy="7715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1733550" y="4543425"/>
            <a:ext cx="4514850" cy="7905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Line Callout 1 17"/>
          <p:cNvSpPr/>
          <p:nvPr/>
        </p:nvSpPr>
        <p:spPr>
          <a:xfrm flipH="1">
            <a:off x="476250" y="4584700"/>
            <a:ext cx="1047750" cy="606425"/>
          </a:xfrm>
          <a:prstGeom prst="borderCallout1">
            <a:avLst>
              <a:gd name="adj1" fmla="val 18750"/>
              <a:gd name="adj2" fmla="val -8333"/>
              <a:gd name="adj3" fmla="val 16300"/>
              <a:gd name="adj4" fmla="val -2032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smtClean="0">
                <a:solidFill>
                  <a:schemeClr val="bg1"/>
                </a:solidFill>
              </a:rPr>
              <a:t>(a[i,j</a:t>
            </a:r>
            <a:r>
              <a:rPr lang="en-US" b="1" dirty="0">
                <a:solidFill>
                  <a:schemeClr val="bg1"/>
                </a:solidFill>
              </a:rPr>
              <a:t>]</a:t>
            </a:r>
            <a:r>
              <a:rPr lang="en-US" b="1" dirty="0">
                <a:solidFill>
                  <a:srgbClr val="C00000"/>
                </a:solidFill>
                <a:latin typeface="Symbol"/>
                <a:ea typeface="Times New Roman"/>
                <a:cs typeface="Times New Roman"/>
              </a:rPr>
              <a:t> Å </a:t>
            </a:r>
            <a:r>
              <a:rPr lang="en-US" b="1" dirty="0">
                <a:solidFill>
                  <a:schemeClr val="bg1"/>
                </a:solidFill>
              </a:rPr>
              <a:t>sp[</a:t>
            </a:r>
            <a:r>
              <a:rPr lang="en-US" b="1" dirty="0" err="1">
                <a:solidFill>
                  <a:schemeClr val="bg1"/>
                </a:solidFill>
              </a:rPr>
              <a:t>p,q</a:t>
            </a:r>
            <a:r>
              <a:rPr lang="en-US" b="1" dirty="0">
                <a:solidFill>
                  <a:schemeClr val="bg1"/>
                </a:solidFill>
              </a:rPr>
              <a:t>])</a:t>
            </a:r>
            <a:endParaRPr lang="en-US" dirty="0"/>
          </a:p>
        </p:txBody>
      </p:sp>
      <p:sp>
        <p:nvSpPr>
          <p:cNvPr id="19" name="Action Button: Forward or Next 18">
            <a:hlinkClick r:id="" action="ppaction://hlinkshowjump?jump=lastslideviewed" highlightClick="1"/>
          </p:cNvPr>
          <p:cNvSpPr/>
          <p:nvPr/>
        </p:nvSpPr>
        <p:spPr>
          <a:xfrm>
            <a:off x="5638800" y="5943600"/>
            <a:ext cx="2819400" cy="609600"/>
          </a:xfrm>
          <a:prstGeom prst="actionButtonForwardNex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Return IF jumped to here out of sequence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SIMD Implementation</a:t>
            </a:r>
            <a:endParaRPr lang="en-US" dirty="0"/>
          </a:p>
        </p:txBody>
      </p:sp>
      <p:pic>
        <p:nvPicPr>
          <p:cNvPr id="777218" name="Content Placeholder 4" descr="InputImage.png"/>
          <p:cNvPicPr>
            <a:picLocks noGrp="1" noChangeAspect="1"/>
          </p:cNvPicPr>
          <p:nvPr>
            <p:ph idx="1"/>
          </p:nvPr>
        </p:nvPicPr>
        <p:blipFill>
          <a:blip r:embed="rId3" cstate="print"/>
          <a:srcRect/>
          <a:stretch>
            <a:fillRect/>
          </a:stretch>
        </p:blipFill>
        <p:spPr>
          <a:xfrm>
            <a:off x="609600" y="3048000"/>
            <a:ext cx="1981200" cy="1489075"/>
          </a:xfrm>
        </p:spPr>
      </p:pic>
      <p:pic>
        <p:nvPicPr>
          <p:cNvPr id="777219" name="Picture 6" descr="OutputImage.png"/>
          <p:cNvPicPr>
            <a:picLocks noChangeAspect="1"/>
          </p:cNvPicPr>
          <p:nvPr/>
        </p:nvPicPr>
        <p:blipFill>
          <a:blip r:embed="rId4" cstate="print"/>
          <a:srcRect/>
          <a:stretch>
            <a:fillRect/>
          </a:stretch>
        </p:blipFill>
        <p:spPr bwMode="auto">
          <a:xfrm>
            <a:off x="6542088" y="3048000"/>
            <a:ext cx="1839912" cy="1371600"/>
          </a:xfrm>
          <a:prstGeom prst="rect">
            <a:avLst/>
          </a:prstGeom>
          <a:noFill/>
          <a:ln w="9525">
            <a:noFill/>
            <a:miter lim="800000"/>
            <a:headEnd/>
            <a:tailEnd/>
          </a:ln>
        </p:spPr>
      </p:pic>
      <p:sp>
        <p:nvSpPr>
          <p:cNvPr id="12" name="Right Arrow 11"/>
          <p:cNvSpPr/>
          <p:nvPr/>
        </p:nvSpPr>
        <p:spPr>
          <a:xfrm>
            <a:off x="6019800" y="3581400"/>
            <a:ext cx="446088"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ight Arrow 12"/>
          <p:cNvSpPr/>
          <p:nvPr/>
        </p:nvSpPr>
        <p:spPr>
          <a:xfrm>
            <a:off x="2667000" y="3581400"/>
            <a:ext cx="446088"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77222" name="Picture 9" descr="SIMDColor.JPG">
            <a:hlinkClick r:id="rId5" action="ppaction://hlinkfile"/>
          </p:cNvPr>
          <p:cNvPicPr>
            <a:picLocks noChangeAspect="1"/>
          </p:cNvPicPr>
          <p:nvPr/>
        </p:nvPicPr>
        <p:blipFill>
          <a:blip r:embed="rId6" cstate="print"/>
          <a:srcRect/>
          <a:stretch>
            <a:fillRect/>
          </a:stretch>
        </p:blipFill>
        <p:spPr bwMode="auto">
          <a:xfrm>
            <a:off x="3113088" y="2133600"/>
            <a:ext cx="2790825" cy="3352800"/>
          </a:xfrm>
          <a:prstGeom prst="rect">
            <a:avLst/>
          </a:prstGeom>
          <a:noFill/>
          <a:ln w="9525">
            <a:noFill/>
            <a:miter lim="800000"/>
            <a:headEnd/>
            <a:tailEnd/>
          </a:ln>
        </p:spPr>
      </p:pic>
      <p:sp>
        <p:nvSpPr>
          <p:cNvPr id="14" name="Line Callout 2 13"/>
          <p:cNvSpPr/>
          <p:nvPr/>
        </p:nvSpPr>
        <p:spPr>
          <a:xfrm>
            <a:off x="6465888" y="4800600"/>
            <a:ext cx="1676400" cy="914400"/>
          </a:xfrm>
          <a:prstGeom prst="borderCallout2">
            <a:avLst>
              <a:gd name="adj1" fmla="val 18750"/>
              <a:gd name="adj2" fmla="val -8333"/>
              <a:gd name="adj3" fmla="val 18750"/>
              <a:gd name="adj4" fmla="val -16667"/>
              <a:gd name="adj5" fmla="val -50000"/>
              <a:gd name="adj6" fmla="val -4609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Process</a:t>
            </a:r>
          </a:p>
          <a:p>
            <a:pPr algn="ctr" fontAlgn="auto">
              <a:spcBef>
                <a:spcPts val="0"/>
              </a:spcBef>
              <a:spcAft>
                <a:spcPts val="0"/>
              </a:spcAft>
              <a:defRPr/>
            </a:pPr>
            <a:r>
              <a:rPr lang="en-US" dirty="0">
                <a:solidFill>
                  <a:prstClr val="white"/>
                </a:solidFill>
              </a:rPr>
              <a:t>Center</a:t>
            </a:r>
          </a:p>
          <a:p>
            <a:pPr algn="ctr" fontAlgn="auto">
              <a:spcBef>
                <a:spcPts val="0"/>
              </a:spcBef>
              <a:spcAft>
                <a:spcPts val="0"/>
              </a:spcAft>
              <a:defRPr/>
            </a:pPr>
            <a:r>
              <a:rPr lang="en-US" dirty="0">
                <a:solidFill>
                  <a:prstClr val="white"/>
                </a:solidFill>
              </a:rPr>
              <a:t>(RGB)</a:t>
            </a:r>
          </a:p>
        </p:txBody>
      </p:sp>
      <p:sp>
        <p:nvSpPr>
          <p:cNvPr id="777224" name="TextBox 8"/>
          <p:cNvSpPr txBox="1">
            <a:spLocks noChangeArrowheads="1"/>
          </p:cNvSpPr>
          <p:nvPr/>
        </p:nvSpPr>
        <p:spPr bwMode="auto">
          <a:xfrm>
            <a:off x="990600" y="2325688"/>
            <a:ext cx="457200" cy="646112"/>
          </a:xfrm>
          <a:prstGeom prst="rect">
            <a:avLst/>
          </a:prstGeom>
          <a:noFill/>
          <a:ln w="9525">
            <a:noFill/>
            <a:miter lim="800000"/>
            <a:headEnd/>
            <a:tailEnd/>
          </a:ln>
        </p:spPr>
        <p:txBody>
          <a:bodyPr>
            <a:spAutoFit/>
          </a:bodyPr>
          <a:lstStyle/>
          <a:p>
            <a:r>
              <a:rPr lang="en-US" sz="3600">
                <a:solidFill>
                  <a:srgbClr val="FFFFFF"/>
                </a:solidFill>
                <a:latin typeface="Book Antiqua" pitchFamily="18" charset="0"/>
              </a:rPr>
              <a:t>a</a:t>
            </a:r>
          </a:p>
        </p:txBody>
      </p:sp>
      <p:sp>
        <p:nvSpPr>
          <p:cNvPr id="777225" name="TextBox 10"/>
          <p:cNvSpPr txBox="1">
            <a:spLocks noChangeArrowheads="1"/>
          </p:cNvSpPr>
          <p:nvPr/>
        </p:nvSpPr>
        <p:spPr bwMode="auto">
          <a:xfrm>
            <a:off x="7620000" y="2325688"/>
            <a:ext cx="457200" cy="646112"/>
          </a:xfrm>
          <a:prstGeom prst="rect">
            <a:avLst/>
          </a:prstGeom>
          <a:noFill/>
          <a:ln w="9525">
            <a:noFill/>
            <a:miter lim="800000"/>
            <a:headEnd/>
            <a:tailEnd/>
          </a:ln>
        </p:spPr>
        <p:txBody>
          <a:bodyPr>
            <a:spAutoFit/>
          </a:bodyPr>
          <a:lstStyle/>
          <a:p>
            <a:r>
              <a:rPr lang="en-US" sz="3600" b="1">
                <a:solidFill>
                  <a:srgbClr val="FFFFFF"/>
                </a:solidFill>
                <a:latin typeface="Book Antiqua" pitchFamily="18" charset="0"/>
              </a:rPr>
              <a:t>b</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5" descr="C:\Users\Public\Documents\admin\Software Generators LLC\LOGOS Card Letterhead\New Logos with TM\SGLLC TM Logos\Color\SG LLC Logo TM.png"/>
          <p:cNvPicPr>
            <a:picLocks noChangeAspect="1" noChangeArrowheads="1"/>
          </p:cNvPicPr>
          <p:nvPr/>
        </p:nvPicPr>
        <p:blipFill>
          <a:blip r:embed="rId2" cstate="print"/>
          <a:srcRect/>
          <a:stretch>
            <a:fillRect/>
          </a:stretch>
        </p:blipFill>
        <p:spPr bwMode="auto">
          <a:xfrm>
            <a:off x="1447800" y="1874838"/>
            <a:ext cx="6575425" cy="3001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SIMD Design Features</a:t>
            </a:r>
            <a:endParaRPr lang="en-US" dirty="0"/>
          </a:p>
        </p:txBody>
      </p:sp>
      <p:pic>
        <p:nvPicPr>
          <p:cNvPr id="778242" name="Content Placeholder 3"/>
          <p:cNvPicPr>
            <a:picLocks noGrp="1" noChangeAspect="1"/>
          </p:cNvPicPr>
          <p:nvPr>
            <p:ph idx="1"/>
          </p:nvPr>
        </p:nvPicPr>
        <p:blipFill>
          <a:blip r:embed="rId3" cstate="print"/>
          <a:srcRect/>
          <a:stretch>
            <a:fillRect/>
          </a:stretch>
        </p:blipFill>
        <p:spPr>
          <a:xfrm>
            <a:off x="1393825" y="1477963"/>
            <a:ext cx="6149975" cy="990600"/>
          </a:xfrm>
        </p:spPr>
      </p:pic>
      <p:pic>
        <p:nvPicPr>
          <p:cNvPr id="778243" name="Picture 5"/>
          <p:cNvPicPr>
            <a:picLocks noChangeAspect="1"/>
          </p:cNvPicPr>
          <p:nvPr/>
        </p:nvPicPr>
        <p:blipFill>
          <a:blip r:embed="rId4" cstate="print"/>
          <a:srcRect/>
          <a:stretch>
            <a:fillRect/>
          </a:stretch>
        </p:blipFill>
        <p:spPr bwMode="auto">
          <a:xfrm>
            <a:off x="1393825" y="2697163"/>
            <a:ext cx="6149975" cy="3429000"/>
          </a:xfrm>
          <a:prstGeom prst="rect">
            <a:avLst/>
          </a:prstGeom>
          <a:noFill/>
          <a:ln w="9525">
            <a:noFill/>
            <a:miter lim="800000"/>
            <a:headEnd/>
            <a:tailEnd/>
          </a:ln>
        </p:spPr>
      </p:pic>
      <p:sp>
        <p:nvSpPr>
          <p:cNvPr id="8" name="Line Callout 2 7"/>
          <p:cNvSpPr/>
          <p:nvPr/>
        </p:nvSpPr>
        <p:spPr>
          <a:xfrm>
            <a:off x="6858000" y="1295400"/>
            <a:ext cx="1447800" cy="944563"/>
          </a:xfrm>
          <a:prstGeom prst="borderCallout2">
            <a:avLst>
              <a:gd name="adj1" fmla="val 18750"/>
              <a:gd name="adj2" fmla="val -8333"/>
              <a:gd name="adj3" fmla="val 18750"/>
              <a:gd name="adj4" fmla="val -16667"/>
              <a:gd name="adj5" fmla="val 80231"/>
              <a:gd name="adj6" fmla="val -118377"/>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bg1"/>
                </a:solidFill>
              </a:rPr>
              <a:t>An RGB Edge Loop</a:t>
            </a:r>
          </a:p>
        </p:txBody>
      </p:sp>
      <p:sp>
        <p:nvSpPr>
          <p:cNvPr id="16" name="Line Callout 2 15"/>
          <p:cNvSpPr/>
          <p:nvPr/>
        </p:nvSpPr>
        <p:spPr>
          <a:xfrm>
            <a:off x="7010400" y="2419350"/>
            <a:ext cx="1447800" cy="944563"/>
          </a:xfrm>
          <a:prstGeom prst="borderCallout2">
            <a:avLst>
              <a:gd name="adj1" fmla="val 18750"/>
              <a:gd name="adj2" fmla="val -8333"/>
              <a:gd name="adj3" fmla="val 18750"/>
              <a:gd name="adj4" fmla="val -16667"/>
              <a:gd name="adj5" fmla="val 38886"/>
              <a:gd name="adj6" fmla="val -113114"/>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bg1"/>
                </a:solidFill>
              </a:rPr>
              <a:t>Generated Weight</a:t>
            </a:r>
          </a:p>
          <a:p>
            <a:pPr fontAlgn="auto">
              <a:spcBef>
                <a:spcPts val="0"/>
              </a:spcBef>
              <a:spcAft>
                <a:spcPts val="0"/>
              </a:spcAft>
              <a:defRPr/>
            </a:pPr>
            <a:r>
              <a:rPr lang="en-US" b="1" dirty="0">
                <a:solidFill>
                  <a:schemeClr val="bg1"/>
                </a:solidFill>
              </a:rPr>
              <a:t>Vectors</a:t>
            </a:r>
          </a:p>
        </p:txBody>
      </p:sp>
      <p:sp>
        <p:nvSpPr>
          <p:cNvPr id="18" name="Rectangle 17"/>
          <p:cNvSpPr/>
          <p:nvPr/>
        </p:nvSpPr>
        <p:spPr>
          <a:xfrm>
            <a:off x="2057400" y="3840163"/>
            <a:ext cx="5029200" cy="1066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Line Callout 1 9"/>
          <p:cNvSpPr/>
          <p:nvPr/>
        </p:nvSpPr>
        <p:spPr>
          <a:xfrm flipH="1">
            <a:off x="228600" y="4224338"/>
            <a:ext cx="1524000" cy="606425"/>
          </a:xfrm>
          <a:prstGeom prst="borderCallout1">
            <a:avLst>
              <a:gd name="adj1" fmla="val 18750"/>
              <a:gd name="adj2" fmla="val -8333"/>
              <a:gd name="adj3" fmla="val 17872"/>
              <a:gd name="adj4" fmla="val -18285"/>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bg1"/>
                </a:solidFill>
              </a:rPr>
              <a:t>(c[idx3,idx4]</a:t>
            </a:r>
            <a:r>
              <a:rPr lang="en-US" b="1" dirty="0">
                <a:solidFill>
                  <a:srgbClr val="C00000"/>
                </a:solidFill>
                <a:latin typeface="Symbol"/>
                <a:ea typeface="Times New Roman"/>
                <a:cs typeface="Times New Roman"/>
              </a:rPr>
              <a:t> Å </a:t>
            </a:r>
            <a:r>
              <a:rPr lang="en-US" b="1" dirty="0">
                <a:solidFill>
                  <a:schemeClr val="bg1"/>
                </a:solidFill>
              </a:rPr>
              <a:t>dsarray9)</a:t>
            </a:r>
            <a:endParaRPr lang="en-US" dirty="0"/>
          </a:p>
        </p:txBody>
      </p:sp>
      <p:sp>
        <p:nvSpPr>
          <p:cNvPr id="12" name="Rectangle 11"/>
          <p:cNvSpPr/>
          <p:nvPr/>
        </p:nvSpPr>
        <p:spPr>
          <a:xfrm>
            <a:off x="2057400" y="4905375"/>
            <a:ext cx="5029200" cy="9921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Line Callout 1 12"/>
          <p:cNvSpPr/>
          <p:nvPr/>
        </p:nvSpPr>
        <p:spPr>
          <a:xfrm flipH="1">
            <a:off x="228600" y="5062538"/>
            <a:ext cx="1524000" cy="606425"/>
          </a:xfrm>
          <a:prstGeom prst="borderCallout1">
            <a:avLst>
              <a:gd name="adj1" fmla="val 18750"/>
              <a:gd name="adj2" fmla="val -8333"/>
              <a:gd name="adj3" fmla="val 17872"/>
              <a:gd name="adj4" fmla="val -19697"/>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bg1"/>
                </a:solidFill>
              </a:rPr>
              <a:t>(c[idx3,idx4]</a:t>
            </a:r>
            <a:r>
              <a:rPr lang="en-US" b="1" dirty="0">
                <a:solidFill>
                  <a:srgbClr val="C00000"/>
                </a:solidFill>
                <a:latin typeface="Symbol"/>
                <a:ea typeface="Times New Roman"/>
                <a:cs typeface="Times New Roman"/>
              </a:rPr>
              <a:t> Å </a:t>
            </a:r>
            <a:r>
              <a:rPr lang="en-US" b="1" dirty="0">
                <a:solidFill>
                  <a:schemeClr val="bg1"/>
                </a:solidFill>
              </a:rPr>
              <a:t>dsarray10)</a:t>
            </a:r>
            <a:endParaRPr lang="en-US" dirty="0"/>
          </a:p>
        </p:txBody>
      </p:sp>
      <p:sp>
        <p:nvSpPr>
          <p:cNvPr id="3" name="Rectangle 2"/>
          <p:cNvSpPr/>
          <p:nvPr/>
        </p:nvSpPr>
        <p:spPr>
          <a:xfrm>
            <a:off x="7181850" y="4525963"/>
            <a:ext cx="1447800" cy="16002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bg1"/>
                </a:solidFill>
              </a:rPr>
              <a:t>Neighbor-hood Loops As SSE Instruction</a:t>
            </a:r>
          </a:p>
          <a:p>
            <a:pPr fontAlgn="auto">
              <a:spcBef>
                <a:spcPts val="0"/>
              </a:spcBef>
              <a:spcAft>
                <a:spcPts val="0"/>
              </a:spcAft>
              <a:defRPr/>
            </a:pPr>
            <a:r>
              <a:rPr lang="en-US" b="1" dirty="0">
                <a:solidFill>
                  <a:schemeClr val="bg1"/>
                </a:solidFill>
              </a:rPr>
              <a:t>Macros </a:t>
            </a:r>
          </a:p>
        </p:txBody>
      </p:sp>
      <p:sp>
        <p:nvSpPr>
          <p:cNvPr id="19" name="Rectangle 18"/>
          <p:cNvSpPr/>
          <p:nvPr/>
        </p:nvSpPr>
        <p:spPr>
          <a:xfrm>
            <a:off x="1422400" y="2890838"/>
            <a:ext cx="2387600" cy="2635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p:nvSpPr>
        <p:spPr>
          <a:xfrm>
            <a:off x="1422400" y="2697163"/>
            <a:ext cx="3911600" cy="1857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ectangle 20"/>
          <p:cNvSpPr/>
          <p:nvPr/>
        </p:nvSpPr>
        <p:spPr>
          <a:xfrm>
            <a:off x="1393825" y="1636713"/>
            <a:ext cx="3711575" cy="7826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7-Point Star 16"/>
          <p:cNvSpPr/>
          <p:nvPr/>
        </p:nvSpPr>
        <p:spPr>
          <a:xfrm>
            <a:off x="8534400" y="5932488"/>
            <a:ext cx="285750" cy="315912"/>
          </a:xfrm>
          <a:prstGeom prst="star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7-Point Star 21"/>
          <p:cNvSpPr/>
          <p:nvPr/>
        </p:nvSpPr>
        <p:spPr>
          <a:xfrm>
            <a:off x="8534400" y="4443413"/>
            <a:ext cx="285750" cy="315912"/>
          </a:xfrm>
          <a:prstGeom prst="star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7-Point Star 22"/>
          <p:cNvSpPr/>
          <p:nvPr/>
        </p:nvSpPr>
        <p:spPr>
          <a:xfrm>
            <a:off x="7010400" y="4411663"/>
            <a:ext cx="285750" cy="315912"/>
          </a:xfrm>
          <a:prstGeom prst="star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7-Point Star 25"/>
          <p:cNvSpPr/>
          <p:nvPr/>
        </p:nvSpPr>
        <p:spPr>
          <a:xfrm>
            <a:off x="7038975" y="5881688"/>
            <a:ext cx="285750" cy="317500"/>
          </a:xfrm>
          <a:prstGeom prst="star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Line Callout 2 14"/>
          <p:cNvSpPr/>
          <p:nvPr/>
        </p:nvSpPr>
        <p:spPr>
          <a:xfrm>
            <a:off x="7019925" y="3429000"/>
            <a:ext cx="1447800" cy="944563"/>
          </a:xfrm>
          <a:prstGeom prst="borderCallout2">
            <a:avLst>
              <a:gd name="adj1" fmla="val 18750"/>
              <a:gd name="adj2" fmla="val -8333"/>
              <a:gd name="adj3" fmla="val 18750"/>
              <a:gd name="adj4" fmla="val -16667"/>
              <a:gd name="adj5" fmla="val -47836"/>
              <a:gd name="adj6" fmla="val -22035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bg1"/>
                </a:solidFill>
              </a:rPr>
              <a:t>RGB Center Loops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The Problem</a:t>
            </a:r>
            <a:endParaRPr lang="en-US" dirty="0"/>
          </a:p>
        </p:txBody>
      </p:sp>
      <p:sp>
        <p:nvSpPr>
          <p:cNvPr id="3" name="Content Placeholder 2"/>
          <p:cNvSpPr>
            <a:spLocks noGrp="1"/>
          </p:cNvSpPr>
          <p:nvPr>
            <p:ph idx="1"/>
          </p:nvPr>
        </p:nvSpPr>
        <p:spPr/>
        <p:txBody>
          <a:bodyPr>
            <a:normAutofit/>
          </a:bodyPr>
          <a:lstStyle/>
          <a:p>
            <a:pPr marL="548640" indent="-411480" eaLnBrk="1" fontAlgn="auto" hangingPunct="1">
              <a:spcAft>
                <a:spcPts val="0"/>
              </a:spcAft>
              <a:buClr>
                <a:schemeClr val="tx1">
                  <a:shade val="95000"/>
                </a:schemeClr>
              </a:buClr>
              <a:buFont typeface="Wingdings 2"/>
              <a:buChar char=""/>
              <a:defRPr/>
            </a:pPr>
            <a:r>
              <a:rPr lang="en-US" dirty="0" smtClean="0"/>
              <a:t>Changing Platforms in </a:t>
            </a:r>
            <a:r>
              <a:rPr lang="en-US" dirty="0"/>
              <a:t>Programming </a:t>
            </a:r>
            <a:r>
              <a:rPr lang="en-US" dirty="0" smtClean="0"/>
              <a:t>Language </a:t>
            </a:r>
            <a:r>
              <a:rPr lang="en-US" dirty="0"/>
              <a:t>(PL) </a:t>
            </a:r>
            <a:r>
              <a:rPr lang="en-US" dirty="0" smtClean="0"/>
              <a:t>Domain </a:t>
            </a:r>
            <a:r>
              <a:rPr lang="en-US" u="sng" dirty="0" smtClean="0"/>
              <a:t>Requires Difficult Reprogramming</a:t>
            </a:r>
          </a:p>
          <a:p>
            <a:pPr marL="868680" lvl="1" indent="-283464" eaLnBrk="1" fontAlgn="auto" hangingPunct="1">
              <a:spcAft>
                <a:spcPts val="0"/>
              </a:spcAft>
              <a:buFont typeface="Wingdings 2"/>
              <a:buChar char=""/>
              <a:defRPr/>
            </a:pPr>
            <a:r>
              <a:rPr lang="en-US" dirty="0" smtClean="0"/>
              <a:t>Von Neumann to Multicore to Vector Processor</a:t>
            </a:r>
          </a:p>
          <a:p>
            <a:pPr marL="868680" lvl="1" indent="-283464" eaLnBrk="1" fontAlgn="auto" hangingPunct="1">
              <a:spcAft>
                <a:spcPts val="0"/>
              </a:spcAft>
              <a:buFont typeface="Wingdings 2"/>
              <a:buChar char=""/>
              <a:defRPr/>
            </a:pPr>
            <a:r>
              <a:rPr lang="en-US" dirty="0" smtClean="0"/>
              <a:t>Inter-related structures change across the program</a:t>
            </a:r>
          </a:p>
          <a:p>
            <a:pPr marL="548640" lvl="1" indent="-411480" eaLnBrk="1" fontAlgn="auto" hangingPunct="1">
              <a:spcAft>
                <a:spcPts val="0"/>
              </a:spcAft>
              <a:buClr>
                <a:schemeClr val="tx1">
                  <a:shade val="95000"/>
                </a:schemeClr>
              </a:buClr>
              <a:buSzPct val="65000"/>
              <a:buFont typeface="Wingdings 2"/>
              <a:buChar char=""/>
              <a:defRPr/>
            </a:pPr>
            <a:r>
              <a:rPr lang="en-US" sz="2800" dirty="0"/>
              <a:t>PL-Based Abstractions </a:t>
            </a:r>
            <a:r>
              <a:rPr lang="en-US" sz="2800" dirty="0" smtClean="0"/>
              <a:t>Too Restrictive</a:t>
            </a:r>
          </a:p>
          <a:p>
            <a:pPr marL="548640" lvl="1" indent="-411480" eaLnBrk="1" fontAlgn="auto" hangingPunct="1">
              <a:spcAft>
                <a:spcPts val="0"/>
              </a:spcAft>
              <a:buClr>
                <a:schemeClr val="tx1">
                  <a:shade val="95000"/>
                </a:schemeClr>
              </a:buClr>
              <a:buSzPct val="65000"/>
              <a:buFont typeface="Wingdings 2"/>
              <a:buChar char=""/>
              <a:defRPr/>
            </a:pPr>
            <a:r>
              <a:rPr lang="en-US" sz="2800" dirty="0" smtClean="0"/>
              <a:t>Conclusion: </a:t>
            </a:r>
          </a:p>
          <a:p>
            <a:pPr marL="813752" lvl="2" indent="-411480" eaLnBrk="1" fontAlgn="auto" hangingPunct="1">
              <a:spcAft>
                <a:spcPts val="0"/>
              </a:spcAft>
              <a:buClr>
                <a:schemeClr val="tx1">
                  <a:shade val="95000"/>
                </a:schemeClr>
              </a:buClr>
              <a:buSzPct val="65000"/>
              <a:buFont typeface="Wingdings 2"/>
              <a:buChar char=""/>
              <a:defRPr/>
            </a:pPr>
            <a:r>
              <a:rPr lang="en-US" sz="2600" dirty="0" smtClean="0"/>
              <a:t>Non-PL Abstractions Needed</a:t>
            </a:r>
          </a:p>
          <a:p>
            <a:pPr marL="813752" lvl="2" indent="-411480" eaLnBrk="1" fontAlgn="auto" hangingPunct="1">
              <a:spcAft>
                <a:spcPts val="0"/>
              </a:spcAft>
              <a:buClr>
                <a:schemeClr val="tx1">
                  <a:shade val="95000"/>
                </a:schemeClr>
              </a:buClr>
              <a:buSzPct val="65000"/>
              <a:buFont typeface="Wingdings 2"/>
              <a:buChar char=""/>
              <a:defRPr/>
            </a:pPr>
            <a:r>
              <a:rPr lang="en-US" sz="2600" dirty="0" smtClean="0"/>
              <a:t>Problem Domain Abstractions Needed</a:t>
            </a:r>
          </a:p>
          <a:p>
            <a:pPr marL="548640" indent="-411480" eaLnBrk="1" fontAlgn="auto" hangingPunct="1">
              <a:spcAft>
                <a:spcPts val="0"/>
              </a:spcAft>
              <a:buClr>
                <a:schemeClr val="tx1">
                  <a:shade val="95000"/>
                </a:schemeClr>
              </a:buClr>
              <a:buFont typeface="Wingdings 2"/>
              <a:buChar char=""/>
              <a:defRPr/>
            </a:pPr>
            <a:endParaRPr lang="en-US" dirty="0" smtClean="0"/>
          </a:p>
          <a:p>
            <a:pPr marL="868680" lvl="1" indent="-283464" eaLnBrk="1" fontAlgn="auto" hangingPunct="1">
              <a:spcAft>
                <a:spcPts val="0"/>
              </a:spcAft>
              <a:buFont typeface="Wingdings 2"/>
              <a:buChar char=""/>
              <a:defRPr/>
            </a:pPr>
            <a:endParaRPr lang="en-US" dirty="0" smtClean="0"/>
          </a:p>
          <a:p>
            <a:pPr marL="868680" lvl="1" indent="-283464"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dirty="0" smtClean="0"/>
              <a:t>Beyond MDE</a:t>
            </a:r>
            <a:endParaRPr lang="en-US" dirty="0"/>
          </a:p>
        </p:txBody>
      </p:sp>
      <p:sp>
        <p:nvSpPr>
          <p:cNvPr id="5" name="Text Placeholder 4"/>
          <p:cNvSpPr>
            <a:spLocks noGrp="1"/>
          </p:cNvSpPr>
          <p:nvPr>
            <p:ph type="body" idx="1"/>
          </p:nvPr>
        </p:nvSpPr>
        <p:spPr>
          <a:xfrm>
            <a:off x="457200" y="1535113"/>
            <a:ext cx="4040188" cy="750887"/>
          </a:xfrm>
          <a:ln w="12700">
            <a:solidFill>
              <a:schemeClr val="tx1"/>
            </a:solidFill>
          </a:ln>
        </p:spPr>
        <p:txBody>
          <a:bodyPr>
            <a:normAutofit/>
          </a:bodyPr>
          <a:lstStyle/>
          <a:p>
            <a:pPr eaLnBrk="1" fontAlgn="auto" hangingPunct="1">
              <a:spcAft>
                <a:spcPts val="0"/>
              </a:spcAft>
              <a:buClr>
                <a:schemeClr val="tx1">
                  <a:shade val="95000"/>
                </a:schemeClr>
              </a:buClr>
              <a:buFont typeface="Wingdings 2"/>
              <a:buNone/>
              <a:defRPr/>
            </a:pPr>
            <a:r>
              <a:rPr lang="en-US" dirty="0" smtClean="0"/>
              <a:t>Problem Domain (PD)</a:t>
            </a:r>
            <a:endParaRPr lang="en-US" dirty="0"/>
          </a:p>
        </p:txBody>
      </p:sp>
      <p:sp>
        <p:nvSpPr>
          <p:cNvPr id="7" name="Text Placeholder 6"/>
          <p:cNvSpPr>
            <a:spLocks noGrp="1"/>
          </p:cNvSpPr>
          <p:nvPr>
            <p:ph type="body" sz="half" idx="3"/>
          </p:nvPr>
        </p:nvSpPr>
        <p:spPr>
          <a:xfrm>
            <a:off x="4645025" y="1535113"/>
            <a:ext cx="4041775" cy="750887"/>
          </a:xfrm>
          <a:ln w="12700">
            <a:solidFill>
              <a:schemeClr val="tx1"/>
            </a:solidFill>
          </a:ln>
        </p:spPr>
        <p:txBody>
          <a:bodyPr>
            <a:normAutofit lnSpcReduction="10000"/>
          </a:bodyPr>
          <a:lstStyle/>
          <a:p>
            <a:pPr eaLnBrk="1" fontAlgn="auto" hangingPunct="1">
              <a:spcAft>
                <a:spcPts val="0"/>
              </a:spcAft>
              <a:buClr>
                <a:schemeClr val="tx1">
                  <a:shade val="95000"/>
                </a:schemeClr>
              </a:buClr>
              <a:buFont typeface="Wingdings 2"/>
              <a:buNone/>
              <a:defRPr/>
            </a:pPr>
            <a:r>
              <a:rPr lang="en-US" dirty="0" smtClean="0"/>
              <a:t>Program Language Domain (PLD) </a:t>
            </a:r>
            <a:endParaRPr lang="en-US" dirty="0"/>
          </a:p>
        </p:txBody>
      </p:sp>
      <p:sp>
        <p:nvSpPr>
          <p:cNvPr id="759812" name="Content Placeholder 5"/>
          <p:cNvSpPr>
            <a:spLocks noGrp="1"/>
          </p:cNvSpPr>
          <p:nvPr>
            <p:ph sz="quarter" idx="2"/>
          </p:nvPr>
        </p:nvSpPr>
        <p:spPr/>
        <p:txBody>
          <a:bodyPr/>
          <a:lstStyle/>
          <a:p>
            <a:pPr eaLnBrk="1" hangingPunct="1"/>
            <a:r>
              <a:rPr lang="en-US" smtClean="0"/>
              <a:t>DSLGen™ Design in PD</a:t>
            </a:r>
          </a:p>
        </p:txBody>
      </p:sp>
      <p:sp>
        <p:nvSpPr>
          <p:cNvPr id="759813" name="Content Placeholder 7"/>
          <p:cNvSpPr>
            <a:spLocks noGrp="1"/>
          </p:cNvSpPr>
          <p:nvPr>
            <p:ph sz="quarter" idx="4"/>
          </p:nvPr>
        </p:nvSpPr>
        <p:spPr/>
        <p:txBody>
          <a:bodyPr/>
          <a:lstStyle/>
          <a:p>
            <a:pPr eaLnBrk="1" hangingPunct="1"/>
            <a:r>
              <a:rPr lang="en-US" smtClean="0"/>
              <a:t>MDE (Model Driven Engineering) in PLD</a:t>
            </a:r>
          </a:p>
        </p:txBody>
      </p:sp>
      <p:sp>
        <p:nvSpPr>
          <p:cNvPr id="10" name="&quot;No&quot; Symbol 9"/>
          <p:cNvSpPr/>
          <p:nvPr/>
        </p:nvSpPr>
        <p:spPr>
          <a:xfrm>
            <a:off x="1143000" y="3429000"/>
            <a:ext cx="2209800" cy="18288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7200" dirty="0">
                <a:solidFill>
                  <a:schemeClr val="tx1"/>
                </a:solidFill>
              </a:rPr>
              <a:t>PL</a:t>
            </a:r>
          </a:p>
        </p:txBody>
      </p:sp>
      <p:sp>
        <p:nvSpPr>
          <p:cNvPr id="11" name="Donut 10"/>
          <p:cNvSpPr/>
          <p:nvPr/>
        </p:nvSpPr>
        <p:spPr>
          <a:xfrm>
            <a:off x="5486400" y="3429000"/>
            <a:ext cx="2209800" cy="1905000"/>
          </a:xfrm>
          <a:prstGeom prst="donut">
            <a:avLst>
              <a:gd name="adj" fmla="val 1572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7200" dirty="0">
                <a:solidFill>
                  <a:schemeClr val="tx1"/>
                </a:solidFill>
              </a:rPr>
              <a:t>PL</a:t>
            </a:r>
          </a:p>
        </p:txBody>
      </p:sp>
      <p:sp>
        <p:nvSpPr>
          <p:cNvPr id="2" name="Action Button: Sound 1">
            <a:hlinkClick r:id="rId4" highlightClick="1">
              <a:snd r:embed="rId3" name="applause.wav"/>
            </a:hlinkClick>
          </p:cNvPr>
          <p:cNvSpPr/>
          <p:nvPr/>
        </p:nvSpPr>
        <p:spPr>
          <a:xfrm>
            <a:off x="3657600" y="3581400"/>
            <a:ext cx="609600" cy="533400"/>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dirty="0" smtClean="0"/>
              <a:t>Beyond MDE</a:t>
            </a:r>
            <a:endParaRPr lang="en-US" dirty="0"/>
          </a:p>
        </p:txBody>
      </p:sp>
      <p:sp>
        <p:nvSpPr>
          <p:cNvPr id="5" name="Text Placeholder 4"/>
          <p:cNvSpPr>
            <a:spLocks noGrp="1"/>
          </p:cNvSpPr>
          <p:nvPr>
            <p:ph type="body" idx="1"/>
          </p:nvPr>
        </p:nvSpPr>
        <p:spPr>
          <a:xfrm>
            <a:off x="457200" y="1535113"/>
            <a:ext cx="4040188" cy="750887"/>
          </a:xfrm>
          <a:ln w="12700">
            <a:solidFill>
              <a:schemeClr val="tx1"/>
            </a:solidFill>
          </a:ln>
        </p:spPr>
        <p:txBody>
          <a:bodyPr>
            <a:normAutofit/>
          </a:bodyPr>
          <a:lstStyle/>
          <a:p>
            <a:pPr eaLnBrk="1" fontAlgn="auto" hangingPunct="1">
              <a:spcAft>
                <a:spcPts val="0"/>
              </a:spcAft>
              <a:buClr>
                <a:schemeClr val="tx1">
                  <a:shade val="95000"/>
                </a:schemeClr>
              </a:buClr>
              <a:buFont typeface="Wingdings 2"/>
              <a:buNone/>
              <a:defRPr/>
            </a:pPr>
            <a:r>
              <a:rPr lang="en-US" dirty="0" smtClean="0"/>
              <a:t>Problem Domain (PD)</a:t>
            </a:r>
            <a:endParaRPr lang="en-US" dirty="0"/>
          </a:p>
        </p:txBody>
      </p:sp>
      <p:sp>
        <p:nvSpPr>
          <p:cNvPr id="7" name="Text Placeholder 6"/>
          <p:cNvSpPr>
            <a:spLocks noGrp="1"/>
          </p:cNvSpPr>
          <p:nvPr>
            <p:ph type="body" sz="half" idx="3"/>
          </p:nvPr>
        </p:nvSpPr>
        <p:spPr>
          <a:xfrm>
            <a:off x="4645025" y="1535113"/>
            <a:ext cx="4041775" cy="750887"/>
          </a:xfrm>
          <a:ln w="12700">
            <a:solidFill>
              <a:schemeClr val="tx1"/>
            </a:solidFill>
          </a:ln>
        </p:spPr>
        <p:txBody>
          <a:bodyPr>
            <a:normAutofit lnSpcReduction="10000"/>
          </a:bodyPr>
          <a:lstStyle/>
          <a:p>
            <a:pPr eaLnBrk="1" fontAlgn="auto" hangingPunct="1">
              <a:spcAft>
                <a:spcPts val="0"/>
              </a:spcAft>
              <a:buClr>
                <a:schemeClr val="tx1">
                  <a:shade val="95000"/>
                </a:schemeClr>
              </a:buClr>
              <a:buFont typeface="Wingdings 2"/>
              <a:buNone/>
              <a:defRPr/>
            </a:pPr>
            <a:r>
              <a:rPr lang="en-US" dirty="0" smtClean="0"/>
              <a:t>Program Language Domain (PLD) </a:t>
            </a:r>
            <a:endParaRPr lang="en-US" dirty="0"/>
          </a:p>
        </p:txBody>
      </p:sp>
      <p:sp>
        <p:nvSpPr>
          <p:cNvPr id="760836" name="Content Placeholder 5"/>
          <p:cNvSpPr>
            <a:spLocks noGrp="1"/>
          </p:cNvSpPr>
          <p:nvPr>
            <p:ph sz="quarter" idx="2"/>
          </p:nvPr>
        </p:nvSpPr>
        <p:spPr/>
        <p:txBody>
          <a:bodyPr/>
          <a:lstStyle/>
          <a:p>
            <a:pPr eaLnBrk="1" hangingPunct="1"/>
            <a:r>
              <a:rPr lang="en-US" smtClean="0"/>
              <a:t>DSLGen™ Design in PD</a:t>
            </a:r>
          </a:p>
        </p:txBody>
      </p:sp>
      <p:sp>
        <p:nvSpPr>
          <p:cNvPr id="760837" name="Content Placeholder 7"/>
          <p:cNvSpPr>
            <a:spLocks noGrp="1"/>
          </p:cNvSpPr>
          <p:nvPr>
            <p:ph sz="quarter" idx="4"/>
          </p:nvPr>
        </p:nvSpPr>
        <p:spPr/>
        <p:txBody>
          <a:bodyPr/>
          <a:lstStyle/>
          <a:p>
            <a:pPr eaLnBrk="1" hangingPunct="1"/>
            <a:r>
              <a:rPr lang="en-US" smtClean="0"/>
              <a:t>MDE (Model Driven Engineering) in PLD Abstractions</a:t>
            </a:r>
          </a:p>
        </p:txBody>
      </p:sp>
      <p:sp>
        <p:nvSpPr>
          <p:cNvPr id="11" name="Donut 10"/>
          <p:cNvSpPr/>
          <p:nvPr/>
        </p:nvSpPr>
        <p:spPr>
          <a:xfrm>
            <a:off x="5486400" y="3657600"/>
            <a:ext cx="2209800" cy="1905000"/>
          </a:xfrm>
          <a:prstGeom prst="donut">
            <a:avLst>
              <a:gd name="adj" fmla="val 1572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7200" dirty="0">
                <a:solidFill>
                  <a:schemeClr val="tx1"/>
                </a:solidFill>
              </a:rPr>
              <a:t>PL</a:t>
            </a:r>
          </a:p>
        </p:txBody>
      </p:sp>
      <p:sp>
        <p:nvSpPr>
          <p:cNvPr id="12" name="&quot;No&quot; Symbol 11"/>
          <p:cNvSpPr/>
          <p:nvPr/>
        </p:nvSpPr>
        <p:spPr>
          <a:xfrm>
            <a:off x="685800" y="2914650"/>
            <a:ext cx="3543300" cy="356235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u="sng" dirty="0">
                <a:solidFill>
                  <a:schemeClr val="bg1"/>
                </a:solidFill>
              </a:rPr>
              <a:t>INITIALLY, NO:</a:t>
            </a:r>
          </a:p>
          <a:p>
            <a:pPr fontAlgn="auto">
              <a:spcBef>
                <a:spcPts val="0"/>
              </a:spcBef>
              <a:spcAft>
                <a:spcPts val="0"/>
              </a:spcAft>
              <a:defRPr/>
            </a:pPr>
            <a:r>
              <a:rPr lang="en-US" dirty="0">
                <a:solidFill>
                  <a:schemeClr val="bg1"/>
                </a:solidFill>
              </a:rPr>
              <a:t>    OO Classes</a:t>
            </a:r>
          </a:p>
          <a:p>
            <a:pPr fontAlgn="auto">
              <a:spcBef>
                <a:spcPts val="0"/>
              </a:spcBef>
              <a:spcAft>
                <a:spcPts val="0"/>
              </a:spcAft>
              <a:defRPr/>
            </a:pPr>
            <a:r>
              <a:rPr lang="en-US" dirty="0">
                <a:solidFill>
                  <a:schemeClr val="bg1"/>
                </a:solidFill>
              </a:rPr>
              <a:t>    OO Methods</a:t>
            </a:r>
          </a:p>
          <a:p>
            <a:pPr fontAlgn="auto">
              <a:spcBef>
                <a:spcPts val="0"/>
              </a:spcBef>
              <a:spcAft>
                <a:spcPts val="0"/>
              </a:spcAft>
              <a:defRPr/>
            </a:pPr>
            <a:r>
              <a:rPr lang="en-US" dirty="0">
                <a:solidFill>
                  <a:schemeClr val="bg1"/>
                </a:solidFill>
              </a:rPr>
              <a:t>    PL Scopes</a:t>
            </a:r>
          </a:p>
          <a:p>
            <a:pPr fontAlgn="auto">
              <a:spcBef>
                <a:spcPts val="0"/>
              </a:spcBef>
              <a:spcAft>
                <a:spcPts val="0"/>
              </a:spcAft>
              <a:defRPr/>
            </a:pPr>
            <a:r>
              <a:rPr lang="en-US" dirty="0">
                <a:solidFill>
                  <a:schemeClr val="bg1"/>
                </a:solidFill>
              </a:rPr>
              <a:t>    PL Routines</a:t>
            </a:r>
          </a:p>
          <a:p>
            <a:pPr fontAlgn="auto">
              <a:spcBef>
                <a:spcPts val="0"/>
              </a:spcBef>
              <a:spcAft>
                <a:spcPts val="0"/>
              </a:spcAft>
              <a:defRPr/>
            </a:pPr>
            <a:r>
              <a:rPr lang="en-US" dirty="0">
                <a:solidFill>
                  <a:schemeClr val="bg1"/>
                </a:solidFill>
              </a:rPr>
              <a:t>    Routine Signatures </a:t>
            </a:r>
          </a:p>
          <a:p>
            <a:pPr fontAlgn="auto">
              <a:spcBef>
                <a:spcPts val="0"/>
              </a:spcBef>
              <a:spcAft>
                <a:spcPts val="0"/>
              </a:spcAft>
              <a:defRPr/>
            </a:pPr>
            <a:r>
              <a:rPr lang="en-US" dirty="0">
                <a:solidFill>
                  <a:schemeClr val="bg1"/>
                </a:solidFill>
              </a:rPr>
              <a:t>    PL Loops</a:t>
            </a:r>
          </a:p>
          <a:p>
            <a:pPr fontAlgn="auto">
              <a:spcBef>
                <a:spcPts val="0"/>
              </a:spcBef>
              <a:spcAft>
                <a:spcPts val="0"/>
              </a:spcAft>
              <a:defRPr/>
            </a:pPr>
            <a:r>
              <a:rPr lang="en-US" dirty="0">
                <a:solidFill>
                  <a:schemeClr val="bg1"/>
                </a:solidFill>
              </a:rPr>
              <a:t>    Control Flow</a:t>
            </a:r>
          </a:p>
          <a:p>
            <a:pPr fontAlgn="auto">
              <a:spcBef>
                <a:spcPts val="0"/>
              </a:spcBef>
              <a:spcAft>
                <a:spcPts val="0"/>
              </a:spcAft>
              <a:defRPr/>
            </a:pPr>
            <a:r>
              <a:rPr lang="en-US" dirty="0">
                <a:solidFill>
                  <a:schemeClr val="bg1"/>
                </a:solidFill>
              </a:rPr>
              <a:t>    Data Flow</a:t>
            </a:r>
          </a:p>
          <a:p>
            <a:pPr fontAlgn="auto">
              <a:spcBef>
                <a:spcPts val="0"/>
              </a:spcBef>
              <a:spcAft>
                <a:spcPts val="0"/>
              </a:spcAft>
              <a:defRPr/>
            </a:pPr>
            <a:r>
              <a:rPr lang="en-US" dirty="0">
                <a:solidFill>
                  <a:schemeClr val="bg1"/>
                </a:solidFill>
              </a:rPr>
              <a:t>    Aliasing</a:t>
            </a:r>
          </a:p>
          <a:p>
            <a:pPr fontAlgn="auto">
              <a:spcBef>
                <a:spcPts val="0"/>
              </a:spcBef>
              <a:spcAft>
                <a:spcPts val="0"/>
              </a:spcAft>
              <a:defRPr/>
            </a:pPr>
            <a:r>
              <a:rPr lang="en-US" dirty="0">
                <a:solidFill>
                  <a:schemeClr val="bg1"/>
                </a:solidFill>
              </a:rPr>
              <a:t>    …</a:t>
            </a:r>
          </a:p>
          <a:p>
            <a:pPr algn="ctr" fontAlgn="auto">
              <a:spcBef>
                <a:spcPts val="0"/>
              </a:spcBef>
              <a:spcAft>
                <a:spcPts val="0"/>
              </a:spcAft>
              <a:defRPr/>
            </a:pPr>
            <a:endParaRPr lang="en-US" dirty="0">
              <a:solidFill>
                <a:schemeClr val="tx1"/>
              </a:solidFill>
            </a:endParaRPr>
          </a:p>
        </p:txBody>
      </p:sp>
      <p:sp>
        <p:nvSpPr>
          <p:cNvPr id="2" name="Action Button: Sound 1">
            <a:hlinkClick r:id="rId4" highlightClick="1">
              <a:snd r:embed="rId3" name="applause.wav"/>
            </a:hlinkClick>
          </p:cNvPr>
          <p:cNvSpPr/>
          <p:nvPr/>
        </p:nvSpPr>
        <p:spPr>
          <a:xfrm>
            <a:off x="4229100" y="3276600"/>
            <a:ext cx="647700" cy="762000"/>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dirty="0" smtClean="0"/>
              <a:t>Beyond MDE</a:t>
            </a:r>
            <a:endParaRPr lang="en-US" dirty="0"/>
          </a:p>
        </p:txBody>
      </p:sp>
      <p:sp>
        <p:nvSpPr>
          <p:cNvPr id="5" name="Text Placeholder 4"/>
          <p:cNvSpPr>
            <a:spLocks noGrp="1"/>
          </p:cNvSpPr>
          <p:nvPr>
            <p:ph type="body" idx="1"/>
          </p:nvPr>
        </p:nvSpPr>
        <p:spPr>
          <a:xfrm>
            <a:off x="457200" y="1535113"/>
            <a:ext cx="4040188" cy="750887"/>
          </a:xfrm>
          <a:ln w="12700">
            <a:solidFill>
              <a:schemeClr val="tx1"/>
            </a:solidFill>
          </a:ln>
        </p:spPr>
        <p:txBody>
          <a:bodyPr>
            <a:normAutofit/>
          </a:bodyPr>
          <a:lstStyle/>
          <a:p>
            <a:pPr eaLnBrk="1" fontAlgn="auto" hangingPunct="1">
              <a:spcAft>
                <a:spcPts val="0"/>
              </a:spcAft>
              <a:buClr>
                <a:schemeClr val="tx1">
                  <a:shade val="95000"/>
                </a:schemeClr>
              </a:buClr>
              <a:buFont typeface="Wingdings 2"/>
              <a:buNone/>
              <a:defRPr/>
            </a:pPr>
            <a:r>
              <a:rPr lang="en-US" dirty="0" smtClean="0"/>
              <a:t>Problem Domain (PD)</a:t>
            </a:r>
            <a:endParaRPr lang="en-US" dirty="0"/>
          </a:p>
        </p:txBody>
      </p:sp>
      <p:sp>
        <p:nvSpPr>
          <p:cNvPr id="7" name="Text Placeholder 6"/>
          <p:cNvSpPr>
            <a:spLocks noGrp="1"/>
          </p:cNvSpPr>
          <p:nvPr>
            <p:ph type="body" sz="half" idx="3"/>
          </p:nvPr>
        </p:nvSpPr>
        <p:spPr>
          <a:xfrm>
            <a:off x="4645025" y="1535113"/>
            <a:ext cx="4041775" cy="750887"/>
          </a:xfrm>
          <a:ln w="12700">
            <a:solidFill>
              <a:schemeClr val="tx1"/>
            </a:solidFill>
          </a:ln>
        </p:spPr>
        <p:txBody>
          <a:bodyPr>
            <a:normAutofit lnSpcReduction="10000"/>
          </a:bodyPr>
          <a:lstStyle/>
          <a:p>
            <a:pPr eaLnBrk="1" fontAlgn="auto" hangingPunct="1">
              <a:spcAft>
                <a:spcPts val="0"/>
              </a:spcAft>
              <a:buClr>
                <a:schemeClr val="tx1">
                  <a:shade val="95000"/>
                </a:schemeClr>
              </a:buClr>
              <a:buFont typeface="Wingdings 2"/>
              <a:buNone/>
              <a:defRPr/>
            </a:pPr>
            <a:r>
              <a:rPr lang="en-US" dirty="0" smtClean="0"/>
              <a:t>Program Language Domain (PLD) </a:t>
            </a:r>
            <a:endParaRPr lang="en-US" dirty="0"/>
          </a:p>
        </p:txBody>
      </p:sp>
      <p:sp>
        <p:nvSpPr>
          <p:cNvPr id="761860" name="Content Placeholder 5"/>
          <p:cNvSpPr>
            <a:spLocks noGrp="1"/>
          </p:cNvSpPr>
          <p:nvPr>
            <p:ph sz="quarter" idx="2"/>
          </p:nvPr>
        </p:nvSpPr>
        <p:spPr/>
        <p:txBody>
          <a:bodyPr/>
          <a:lstStyle/>
          <a:p>
            <a:pPr eaLnBrk="1" hangingPunct="1"/>
            <a:r>
              <a:rPr lang="en-US" smtClean="0"/>
              <a:t>DSLGen™ Design in PD</a:t>
            </a:r>
          </a:p>
        </p:txBody>
      </p:sp>
      <p:sp>
        <p:nvSpPr>
          <p:cNvPr id="761861" name="Content Placeholder 7"/>
          <p:cNvSpPr>
            <a:spLocks noGrp="1"/>
          </p:cNvSpPr>
          <p:nvPr>
            <p:ph sz="quarter" idx="4"/>
          </p:nvPr>
        </p:nvSpPr>
        <p:spPr/>
        <p:txBody>
          <a:bodyPr/>
          <a:lstStyle/>
          <a:p>
            <a:pPr eaLnBrk="1" hangingPunct="1"/>
            <a:r>
              <a:rPr lang="en-US" smtClean="0"/>
              <a:t>MDE (Model Driven Engineering) in PLD</a:t>
            </a:r>
          </a:p>
        </p:txBody>
      </p:sp>
      <p:sp>
        <p:nvSpPr>
          <p:cNvPr id="11" name="Donut 10"/>
          <p:cNvSpPr/>
          <p:nvPr/>
        </p:nvSpPr>
        <p:spPr>
          <a:xfrm>
            <a:off x="5486400" y="3429000"/>
            <a:ext cx="2209800" cy="1905000"/>
          </a:xfrm>
          <a:prstGeom prst="donut">
            <a:avLst>
              <a:gd name="adj" fmla="val 1572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7200" dirty="0">
                <a:solidFill>
                  <a:schemeClr val="tx1"/>
                </a:solidFill>
              </a:rPr>
              <a:t>PL</a:t>
            </a:r>
          </a:p>
        </p:txBody>
      </p:sp>
      <p:sp>
        <p:nvSpPr>
          <p:cNvPr id="13" name="Donut 12"/>
          <p:cNvSpPr/>
          <p:nvPr/>
        </p:nvSpPr>
        <p:spPr>
          <a:xfrm>
            <a:off x="914400" y="3048000"/>
            <a:ext cx="3387725" cy="3001963"/>
          </a:xfrm>
          <a:prstGeom prst="donut">
            <a:avLst>
              <a:gd name="adj" fmla="val 1572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chemeClr val="tx1"/>
                </a:solidFill>
              </a:rPr>
              <a:t>Associative</a:t>
            </a:r>
          </a:p>
          <a:p>
            <a:pPr algn="ctr" fontAlgn="auto">
              <a:spcBef>
                <a:spcPts val="0"/>
              </a:spcBef>
              <a:spcAft>
                <a:spcPts val="0"/>
              </a:spcAft>
              <a:defRPr/>
            </a:pPr>
            <a:r>
              <a:rPr lang="en-US" sz="2400" dirty="0">
                <a:solidFill>
                  <a:schemeClr val="tx1"/>
                </a:solidFill>
              </a:rPr>
              <a:t>Programming</a:t>
            </a:r>
          </a:p>
          <a:p>
            <a:pPr algn="ctr" fontAlgn="auto">
              <a:spcBef>
                <a:spcPts val="0"/>
              </a:spcBef>
              <a:spcAft>
                <a:spcPts val="0"/>
              </a:spcAft>
              <a:defRPr/>
            </a:pPr>
            <a:r>
              <a:rPr lang="en-US" sz="2400" dirty="0">
                <a:solidFill>
                  <a:schemeClr val="tx1"/>
                </a:solidFill>
              </a:rPr>
              <a:t>CONSTRAINTS</a:t>
            </a:r>
          </a:p>
          <a:p>
            <a:pPr algn="ctr" fontAlgn="auto">
              <a:spcBef>
                <a:spcPts val="0"/>
              </a:spcBef>
              <a:spcAft>
                <a:spcPts val="0"/>
              </a:spcAft>
              <a:defRPr/>
            </a:pPr>
            <a:r>
              <a:rPr lang="en-US" sz="2400" dirty="0">
                <a:solidFill>
                  <a:schemeClr val="tx1"/>
                </a:solidFill>
              </a:rPr>
              <a:t>(APCs)</a:t>
            </a:r>
          </a:p>
        </p:txBody>
      </p:sp>
      <p:sp>
        <p:nvSpPr>
          <p:cNvPr id="2" name="Line Callout 2 1"/>
          <p:cNvSpPr/>
          <p:nvPr/>
        </p:nvSpPr>
        <p:spPr>
          <a:xfrm>
            <a:off x="4302125" y="5562600"/>
            <a:ext cx="3394075" cy="685800"/>
          </a:xfrm>
          <a:prstGeom prst="borderCallout2">
            <a:avLst>
              <a:gd name="adj1" fmla="val 18750"/>
              <a:gd name="adj2" fmla="val -8333"/>
              <a:gd name="adj3" fmla="val 18750"/>
              <a:gd name="adj4" fmla="val -16667"/>
              <a:gd name="adj5" fmla="val -59722"/>
              <a:gd name="adj6" fmla="val -3153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bg1"/>
                </a:solidFill>
              </a:rPr>
              <a:t>Initial </a:t>
            </a:r>
            <a:r>
              <a:rPr lang="en-US" dirty="0" err="1">
                <a:solidFill>
                  <a:schemeClr val="bg1"/>
                </a:solidFill>
              </a:rPr>
              <a:t>DSLGen</a:t>
            </a:r>
            <a:r>
              <a:rPr lang="en-US" dirty="0">
                <a:solidFill>
                  <a:schemeClr val="bg1"/>
                </a:solidFill>
              </a:rPr>
              <a:t>™ Architecture Representation</a:t>
            </a:r>
          </a:p>
        </p:txBody>
      </p:sp>
      <p:sp>
        <p:nvSpPr>
          <p:cNvPr id="3" name="Action Button: Sound 2">
            <a:hlinkClick r:id="rId4" highlightClick="1">
              <a:snd r:embed="rId3" name="applause.wav"/>
            </a:hlinkClick>
          </p:cNvPr>
          <p:cNvSpPr/>
          <p:nvPr/>
        </p:nvSpPr>
        <p:spPr>
          <a:xfrm>
            <a:off x="4302125" y="3200400"/>
            <a:ext cx="838200" cy="685800"/>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New Abstractions for DSLGen</a:t>
            </a:r>
            <a:endParaRPr lang="en-US" dirty="0"/>
          </a:p>
        </p:txBody>
      </p:sp>
      <p:sp>
        <p:nvSpPr>
          <p:cNvPr id="780290" name="Content Placeholder 2"/>
          <p:cNvSpPr>
            <a:spLocks noGrp="1"/>
          </p:cNvSpPr>
          <p:nvPr>
            <p:ph idx="1"/>
          </p:nvPr>
        </p:nvSpPr>
        <p:spPr/>
        <p:txBody>
          <a:bodyPr/>
          <a:lstStyle/>
          <a:p>
            <a:pPr eaLnBrk="1" hangingPunct="1"/>
            <a:r>
              <a:rPr lang="en-US" dirty="0" smtClean="0"/>
              <a:t>Associative Programming Constraints (APC)</a:t>
            </a:r>
          </a:p>
          <a:p>
            <a:pPr lvl="1" eaLnBrk="1" hangingPunct="1"/>
            <a:r>
              <a:rPr lang="en-US" dirty="0" smtClean="0"/>
              <a:t>Isolated design feature of an implementation form</a:t>
            </a:r>
          </a:p>
          <a:p>
            <a:pPr lvl="1" eaLnBrk="1" hangingPunct="1"/>
            <a:r>
              <a:rPr lang="en-US" dirty="0" smtClean="0"/>
              <a:t>Partial and provisional specification</a:t>
            </a:r>
          </a:p>
          <a:p>
            <a:pPr lvl="1" eaLnBrk="1" hangingPunct="1"/>
            <a:r>
              <a:rPr lang="en-US" dirty="0" smtClean="0"/>
              <a:t>Retains domain knowledge</a:t>
            </a:r>
          </a:p>
          <a:p>
            <a:pPr lvl="1" eaLnBrk="1" hangingPunct="1"/>
            <a:r>
              <a:rPr lang="en-US" dirty="0" smtClean="0"/>
              <a:t>Can be composed</a:t>
            </a:r>
          </a:p>
          <a:p>
            <a:pPr lvl="1" eaLnBrk="1" hangingPunct="1"/>
            <a:r>
              <a:rPr lang="en-US" dirty="0" smtClean="0"/>
              <a:t>Can be manipulated (algebra of APCs)</a:t>
            </a:r>
          </a:p>
          <a:p>
            <a:pPr eaLnBrk="1" hangingPunct="1"/>
            <a:r>
              <a:rPr lang="en-US" dirty="0" smtClean="0"/>
              <a:t>Design Frameworks (formal “Design Patterns”)</a:t>
            </a:r>
          </a:p>
          <a:p>
            <a:pPr lvl="1" eaLnBrk="1" hangingPunct="1"/>
            <a:r>
              <a:rPr lang="en-US" dirty="0" smtClean="0"/>
              <a:t>Large scale architectural framework</a:t>
            </a:r>
          </a:p>
          <a:p>
            <a:pPr eaLnBrk="1" hangingPunct="1"/>
            <a:r>
              <a:rPr lang="en-US" dirty="0" smtClean="0"/>
              <a:t>Logical Architecture (LA) when combined</a:t>
            </a:r>
          </a:p>
          <a:p>
            <a:pPr eaLnBrk="1" hangingPunct="1"/>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New Abstractions for DSLGen (cont’d)</a:t>
            </a:r>
            <a:endParaRPr lang="en-US" dirty="0"/>
          </a:p>
        </p:txBody>
      </p:sp>
      <p:sp>
        <p:nvSpPr>
          <p:cNvPr id="780290" name="Content Placeholder 2"/>
          <p:cNvSpPr>
            <a:spLocks noGrp="1"/>
          </p:cNvSpPr>
          <p:nvPr>
            <p:ph idx="1"/>
          </p:nvPr>
        </p:nvSpPr>
        <p:spPr/>
        <p:txBody>
          <a:bodyPr/>
          <a:lstStyle/>
          <a:p>
            <a:pPr eaLnBrk="1" hangingPunct="1"/>
            <a:r>
              <a:rPr lang="en-US" dirty="0" smtClean="0"/>
              <a:t>Associative Programming Constraints (APC)</a:t>
            </a:r>
          </a:p>
          <a:p>
            <a:pPr lvl="1" eaLnBrk="1" hangingPunct="1"/>
            <a:r>
              <a:rPr lang="en-US" dirty="0" smtClean="0"/>
              <a:t>Isolated design feature of an implementation form</a:t>
            </a:r>
          </a:p>
          <a:p>
            <a:pPr lvl="1" eaLnBrk="1" hangingPunct="1"/>
            <a:r>
              <a:rPr lang="en-US" dirty="0" smtClean="0"/>
              <a:t>Partial and provisional specification</a:t>
            </a:r>
          </a:p>
          <a:p>
            <a:pPr lvl="1" eaLnBrk="1" hangingPunct="1"/>
            <a:r>
              <a:rPr lang="en-US" dirty="0" smtClean="0"/>
              <a:t>Retains domain knowledge</a:t>
            </a:r>
          </a:p>
          <a:p>
            <a:pPr lvl="1" eaLnBrk="1" hangingPunct="1"/>
            <a:r>
              <a:rPr lang="en-US" dirty="0" smtClean="0"/>
              <a:t>Can be composed</a:t>
            </a:r>
          </a:p>
          <a:p>
            <a:pPr lvl="1" eaLnBrk="1" hangingPunct="1"/>
            <a:r>
              <a:rPr lang="en-US" dirty="0" smtClean="0"/>
              <a:t>Can be manipulated (algebra of APCs)</a:t>
            </a:r>
          </a:p>
          <a:p>
            <a:pPr eaLnBrk="1" hangingPunct="1"/>
            <a:r>
              <a:rPr lang="en-US" dirty="0" smtClean="0"/>
              <a:t>Design Frameworks (formal “Design Patterns”)</a:t>
            </a:r>
          </a:p>
          <a:p>
            <a:pPr lvl="1" eaLnBrk="1" hangingPunct="1"/>
            <a:r>
              <a:rPr lang="en-US" dirty="0" smtClean="0"/>
              <a:t>Large scale architectural framework</a:t>
            </a:r>
          </a:p>
          <a:p>
            <a:pPr eaLnBrk="1" hangingPunct="1"/>
            <a:r>
              <a:rPr lang="en-US" dirty="0" smtClean="0"/>
              <a:t>Logical Architecture (LA) when combined</a:t>
            </a:r>
          </a:p>
          <a:p>
            <a:pPr eaLnBrk="1" hangingPunct="1"/>
            <a:endParaRPr lang="en-US" dirty="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APC’s Used in DSLGen</a:t>
            </a:r>
            <a:r>
              <a:rPr lang="en-US" baseline="30000" dirty="0" smtClean="0"/>
              <a:t>™</a:t>
            </a:r>
            <a:endParaRPr lang="en-US" dirty="0"/>
          </a:p>
        </p:txBody>
      </p:sp>
      <p:sp>
        <p:nvSpPr>
          <p:cNvPr id="782338" name="Content Placeholder 2"/>
          <p:cNvSpPr>
            <a:spLocks noGrp="1"/>
          </p:cNvSpPr>
          <p:nvPr>
            <p:ph idx="1"/>
          </p:nvPr>
        </p:nvSpPr>
        <p:spPr/>
        <p:txBody>
          <a:bodyPr/>
          <a:lstStyle/>
          <a:p>
            <a:pPr eaLnBrk="1" hangingPunct="1"/>
            <a:r>
              <a:rPr lang="en-US" smtClean="0"/>
              <a:t>Iteration Constraints</a:t>
            </a:r>
          </a:p>
          <a:p>
            <a:pPr lvl="1" eaLnBrk="1" hangingPunct="1"/>
            <a:r>
              <a:rPr lang="en-US" smtClean="0"/>
              <a:t>Loop Constraints</a:t>
            </a:r>
          </a:p>
          <a:p>
            <a:pPr lvl="1" eaLnBrk="1" hangingPunct="1"/>
            <a:r>
              <a:rPr lang="en-US" smtClean="0"/>
              <a:t>Recursion Constraints</a:t>
            </a:r>
          </a:p>
          <a:p>
            <a:pPr eaLnBrk="1" hangingPunct="1"/>
            <a:r>
              <a:rPr lang="en-US" smtClean="0"/>
              <a:t>Partitioning Constraints (Natural)</a:t>
            </a:r>
          </a:p>
          <a:p>
            <a:pPr lvl="1" eaLnBrk="1" hangingPunct="1"/>
            <a:r>
              <a:rPr lang="en-US" smtClean="0"/>
              <a:t>Matrix edges, corners, non-corner edges, centers</a:t>
            </a:r>
          </a:p>
          <a:p>
            <a:pPr lvl="1" eaLnBrk="1" hangingPunct="1"/>
            <a:r>
              <a:rPr lang="en-US" smtClean="0"/>
              <a:t>Upper triangular, diagonal, and more</a:t>
            </a:r>
          </a:p>
          <a:p>
            <a:pPr eaLnBrk="1" hangingPunct="1"/>
            <a:r>
              <a:rPr lang="en-US" smtClean="0"/>
              <a:t>Partitioning Constraints (Synthetic)</a:t>
            </a:r>
          </a:p>
          <a:p>
            <a:pPr lvl="1" eaLnBrk="1" hangingPunct="1"/>
            <a:r>
              <a:rPr lang="en-US" smtClean="0"/>
              <a:t>Add design features to solution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APC’s Used in DSLGen</a:t>
            </a:r>
            <a:r>
              <a:rPr lang="en-US" baseline="30000" dirty="0" smtClean="0"/>
              <a:t>™ </a:t>
            </a:r>
            <a:r>
              <a:rPr lang="en-US" dirty="0" smtClean="0"/>
              <a:t>(cont’d)</a:t>
            </a:r>
            <a:endParaRPr lang="en-US" dirty="0"/>
          </a:p>
        </p:txBody>
      </p:sp>
      <p:sp>
        <p:nvSpPr>
          <p:cNvPr id="782338" name="Content Placeholder 2"/>
          <p:cNvSpPr>
            <a:spLocks noGrp="1"/>
          </p:cNvSpPr>
          <p:nvPr>
            <p:ph idx="1"/>
          </p:nvPr>
        </p:nvSpPr>
        <p:spPr/>
        <p:txBody>
          <a:bodyPr/>
          <a:lstStyle/>
          <a:p>
            <a:pPr eaLnBrk="1" hangingPunct="1"/>
            <a:r>
              <a:rPr lang="en-US" dirty="0" smtClean="0"/>
              <a:t>Iteration Constraints</a:t>
            </a:r>
          </a:p>
          <a:p>
            <a:pPr lvl="1" eaLnBrk="1" hangingPunct="1"/>
            <a:r>
              <a:rPr lang="en-US" dirty="0" smtClean="0"/>
              <a:t>Loop Constraints</a:t>
            </a:r>
          </a:p>
          <a:p>
            <a:pPr lvl="1" eaLnBrk="1" hangingPunct="1"/>
            <a:r>
              <a:rPr lang="en-US" dirty="0" smtClean="0"/>
              <a:t>Recursion Constraints</a:t>
            </a:r>
          </a:p>
          <a:p>
            <a:pPr eaLnBrk="1" hangingPunct="1"/>
            <a:r>
              <a:rPr lang="en-US" dirty="0" smtClean="0"/>
              <a:t>Partitioning Constraints (Natural)</a:t>
            </a:r>
          </a:p>
          <a:p>
            <a:pPr lvl="1" eaLnBrk="1" hangingPunct="1"/>
            <a:r>
              <a:rPr lang="en-US" dirty="0" smtClean="0"/>
              <a:t>Matrix edges, corners, non-corner edges, centers</a:t>
            </a:r>
          </a:p>
          <a:p>
            <a:pPr lvl="1" eaLnBrk="1" hangingPunct="1"/>
            <a:r>
              <a:rPr lang="en-US" dirty="0" smtClean="0"/>
              <a:t>Upper triangular, diagonal, and more</a:t>
            </a:r>
          </a:p>
          <a:p>
            <a:pPr eaLnBrk="1" hangingPunct="1"/>
            <a:r>
              <a:rPr lang="en-US" dirty="0" smtClean="0"/>
              <a:t>Partitioning Constraints (Synthetic)</a:t>
            </a:r>
          </a:p>
          <a:p>
            <a:pPr lvl="1" eaLnBrk="1" hangingPunct="1"/>
            <a:r>
              <a:rPr lang="en-US" dirty="0" smtClean="0"/>
              <a:t>Add design features to solution</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dirty="0" smtClean="0"/>
              <a:t>Beyond MDE</a:t>
            </a:r>
            <a:endParaRPr lang="en-US" dirty="0"/>
          </a:p>
        </p:txBody>
      </p:sp>
      <p:sp>
        <p:nvSpPr>
          <p:cNvPr id="5" name="Text Placeholder 4"/>
          <p:cNvSpPr>
            <a:spLocks noGrp="1"/>
          </p:cNvSpPr>
          <p:nvPr>
            <p:ph type="body" idx="1"/>
          </p:nvPr>
        </p:nvSpPr>
        <p:spPr>
          <a:xfrm>
            <a:off x="457200" y="1535113"/>
            <a:ext cx="4040188" cy="750887"/>
          </a:xfrm>
          <a:ln w="12700">
            <a:solidFill>
              <a:schemeClr val="tx1"/>
            </a:solidFill>
          </a:ln>
        </p:spPr>
        <p:txBody>
          <a:bodyPr>
            <a:normAutofit/>
          </a:bodyPr>
          <a:lstStyle/>
          <a:p>
            <a:pPr eaLnBrk="1" fontAlgn="auto" hangingPunct="1">
              <a:spcAft>
                <a:spcPts val="0"/>
              </a:spcAft>
              <a:buClr>
                <a:schemeClr val="tx1">
                  <a:shade val="95000"/>
                </a:schemeClr>
              </a:buClr>
              <a:buFont typeface="Wingdings 2"/>
              <a:buNone/>
              <a:defRPr/>
            </a:pPr>
            <a:r>
              <a:rPr lang="en-US" dirty="0" smtClean="0"/>
              <a:t>Problem Domain (PD)</a:t>
            </a:r>
            <a:endParaRPr lang="en-US" dirty="0"/>
          </a:p>
        </p:txBody>
      </p:sp>
      <p:sp>
        <p:nvSpPr>
          <p:cNvPr id="7" name="Text Placeholder 6"/>
          <p:cNvSpPr>
            <a:spLocks noGrp="1"/>
          </p:cNvSpPr>
          <p:nvPr>
            <p:ph type="body" sz="half" idx="3"/>
          </p:nvPr>
        </p:nvSpPr>
        <p:spPr>
          <a:xfrm>
            <a:off x="4645025" y="1535113"/>
            <a:ext cx="4041775" cy="750887"/>
          </a:xfrm>
          <a:ln w="12700">
            <a:solidFill>
              <a:schemeClr val="tx1"/>
            </a:solidFill>
          </a:ln>
        </p:spPr>
        <p:txBody>
          <a:bodyPr>
            <a:normAutofit lnSpcReduction="10000"/>
          </a:bodyPr>
          <a:lstStyle/>
          <a:p>
            <a:pPr eaLnBrk="1" fontAlgn="auto" hangingPunct="1">
              <a:spcAft>
                <a:spcPts val="0"/>
              </a:spcAft>
              <a:buClr>
                <a:schemeClr val="tx1">
                  <a:shade val="95000"/>
                </a:schemeClr>
              </a:buClr>
              <a:buFont typeface="Wingdings 2"/>
              <a:buNone/>
              <a:defRPr/>
            </a:pPr>
            <a:r>
              <a:rPr lang="en-US" dirty="0" smtClean="0"/>
              <a:t>Program Language Domain (PLD) </a:t>
            </a:r>
            <a:endParaRPr lang="en-US" dirty="0"/>
          </a:p>
        </p:txBody>
      </p:sp>
      <p:sp>
        <p:nvSpPr>
          <p:cNvPr id="762884" name="Content Placeholder 5"/>
          <p:cNvSpPr>
            <a:spLocks noGrp="1"/>
          </p:cNvSpPr>
          <p:nvPr>
            <p:ph sz="quarter" idx="2"/>
          </p:nvPr>
        </p:nvSpPr>
        <p:spPr/>
        <p:txBody>
          <a:bodyPr/>
          <a:lstStyle/>
          <a:p>
            <a:pPr eaLnBrk="1" hangingPunct="1"/>
            <a:r>
              <a:rPr lang="en-US" smtClean="0"/>
              <a:t>DSLGen™ Design in PD</a:t>
            </a:r>
          </a:p>
        </p:txBody>
      </p:sp>
      <p:sp>
        <p:nvSpPr>
          <p:cNvPr id="762885" name="Content Placeholder 7"/>
          <p:cNvSpPr>
            <a:spLocks noGrp="1"/>
          </p:cNvSpPr>
          <p:nvPr>
            <p:ph sz="quarter" idx="4"/>
          </p:nvPr>
        </p:nvSpPr>
        <p:spPr/>
        <p:txBody>
          <a:bodyPr/>
          <a:lstStyle/>
          <a:p>
            <a:pPr eaLnBrk="1" hangingPunct="1"/>
            <a:r>
              <a:rPr lang="en-US" smtClean="0"/>
              <a:t>MDE (Model Driven Engineering) in PLD</a:t>
            </a:r>
          </a:p>
        </p:txBody>
      </p:sp>
      <p:sp>
        <p:nvSpPr>
          <p:cNvPr id="11" name="Donut 10"/>
          <p:cNvSpPr/>
          <p:nvPr/>
        </p:nvSpPr>
        <p:spPr>
          <a:xfrm>
            <a:off x="5486400" y="3429000"/>
            <a:ext cx="2209800" cy="1905000"/>
          </a:xfrm>
          <a:prstGeom prst="donut">
            <a:avLst>
              <a:gd name="adj" fmla="val 1572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7200" dirty="0">
                <a:solidFill>
                  <a:schemeClr val="tx1"/>
                </a:solidFill>
              </a:rPr>
              <a:t>PL</a:t>
            </a:r>
          </a:p>
        </p:txBody>
      </p:sp>
      <p:sp>
        <p:nvSpPr>
          <p:cNvPr id="2" name="Line Callout 2 1"/>
          <p:cNvSpPr/>
          <p:nvPr/>
        </p:nvSpPr>
        <p:spPr>
          <a:xfrm>
            <a:off x="5486400" y="5638800"/>
            <a:ext cx="3394075" cy="685800"/>
          </a:xfrm>
          <a:prstGeom prst="borderCallout2">
            <a:avLst>
              <a:gd name="adj1" fmla="val 18750"/>
              <a:gd name="adj2" fmla="val -8333"/>
              <a:gd name="adj3" fmla="val 18750"/>
              <a:gd name="adj4" fmla="val -16667"/>
              <a:gd name="adj5" fmla="val -65278"/>
              <a:gd name="adj6" fmla="val -2788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bg1"/>
                </a:solidFill>
              </a:rPr>
              <a:t>Initial </a:t>
            </a:r>
            <a:r>
              <a:rPr lang="en-US" dirty="0" err="1">
                <a:solidFill>
                  <a:schemeClr val="bg1"/>
                </a:solidFill>
              </a:rPr>
              <a:t>DSLGen</a:t>
            </a:r>
            <a:r>
              <a:rPr lang="en-US" dirty="0">
                <a:solidFill>
                  <a:schemeClr val="bg1"/>
                </a:solidFill>
              </a:rPr>
              <a:t>™ Architectural Layers</a:t>
            </a:r>
          </a:p>
        </p:txBody>
      </p:sp>
      <p:sp>
        <p:nvSpPr>
          <p:cNvPr id="3" name="Rectangle 2"/>
          <p:cNvSpPr/>
          <p:nvPr/>
        </p:nvSpPr>
        <p:spPr>
          <a:xfrm>
            <a:off x="533400" y="2895600"/>
            <a:ext cx="3963988"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t>Iterative APC (</a:t>
            </a:r>
            <a:r>
              <a:rPr lang="en-US" dirty="0" err="1"/>
              <a:t>e.g.,PD</a:t>
            </a:r>
            <a:r>
              <a:rPr lang="en-US" dirty="0"/>
              <a:t> Loop)</a:t>
            </a:r>
          </a:p>
        </p:txBody>
      </p:sp>
      <p:sp>
        <p:nvSpPr>
          <p:cNvPr id="12" name="Rectangle 11"/>
          <p:cNvSpPr/>
          <p:nvPr/>
        </p:nvSpPr>
        <p:spPr>
          <a:xfrm>
            <a:off x="533400" y="3581400"/>
            <a:ext cx="3963988"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t>PD </a:t>
            </a:r>
            <a:r>
              <a:rPr lang="en-US" dirty="0" err="1"/>
              <a:t>Partion</a:t>
            </a:r>
            <a:r>
              <a:rPr lang="en-US" dirty="0"/>
              <a:t> APC (e.g., edge or center)</a:t>
            </a:r>
          </a:p>
        </p:txBody>
      </p:sp>
      <p:sp>
        <p:nvSpPr>
          <p:cNvPr id="14" name="Rectangle 13"/>
          <p:cNvSpPr/>
          <p:nvPr/>
        </p:nvSpPr>
        <p:spPr>
          <a:xfrm>
            <a:off x="533400" y="4267200"/>
            <a:ext cx="3963988"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t>PD Design Entity (e.g., Pixel neighborhood specialized to partition)</a:t>
            </a:r>
          </a:p>
        </p:txBody>
      </p:sp>
      <p:sp>
        <p:nvSpPr>
          <p:cNvPr id="16" name="Rectangle 15"/>
          <p:cNvSpPr/>
          <p:nvPr/>
        </p:nvSpPr>
        <p:spPr>
          <a:xfrm>
            <a:off x="533400" y="5257800"/>
            <a:ext cx="3963988"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t>PD Component Definition (Method- Transform specialized to partition)</a:t>
            </a:r>
          </a:p>
        </p:txBody>
      </p:sp>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Never Reprogram </a:t>
            </a:r>
            <a:r>
              <a:rPr lang="en-US" dirty="0" err="1" smtClean="0"/>
              <a:t>Again</a:t>
            </a:r>
            <a:r>
              <a:rPr lang="en-US" baseline="30000" dirty="0" err="1" smtClean="0"/>
              <a:t>TM</a:t>
            </a:r>
            <a:endParaRPr lang="en-US" dirty="0"/>
          </a:p>
        </p:txBody>
      </p:sp>
      <p:sp>
        <p:nvSpPr>
          <p:cNvPr id="75080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Book Antiqua" pitchFamily="18" charset="0"/>
            </a:endParaRPr>
          </a:p>
        </p:txBody>
      </p:sp>
      <p:graphicFrame>
        <p:nvGraphicFramePr>
          <p:cNvPr id="34817" name="Object 208"/>
          <p:cNvGraphicFramePr>
            <a:graphicFrameLocks noChangeAspect="1"/>
          </p:cNvGraphicFramePr>
          <p:nvPr/>
        </p:nvGraphicFramePr>
        <p:xfrm>
          <a:off x="2266950" y="1484313"/>
          <a:ext cx="5200650" cy="5108575"/>
        </p:xfrm>
        <a:graphic>
          <a:graphicData uri="http://schemas.openxmlformats.org/presentationml/2006/ole">
            <p:oleObj spid="_x0000_s750800" name="Visio" r:id="rId4" imgW="6206750" imgH="6092671" progId="Visio.Drawing.11">
              <p:embed/>
            </p:oleObj>
          </a:graphicData>
        </a:graphic>
      </p:graphicFrame>
      <p:pic>
        <p:nvPicPr>
          <p:cNvPr id="750803" name="Ink 2"/>
          <p:cNvPicPr>
            <a:picLocks noRot="1" noChangeAspect="1" noEditPoints="1" noChangeArrowheads="1" noChangeShapeType="1"/>
          </p:cNvPicPr>
          <p:nvPr/>
        </p:nvPicPr>
        <p:blipFill>
          <a:blip r:embed="rId5"/>
          <a:srcRect/>
          <a:stretch>
            <a:fillRect/>
          </a:stretch>
        </p:blipFill>
        <p:spPr bwMode="auto">
          <a:xfrm>
            <a:off x="342493600" y="83902550"/>
            <a:ext cx="0" cy="0"/>
          </a:xfrm>
          <a:prstGeom prst="rect">
            <a:avLst/>
          </a:prstGeom>
          <a:noFill/>
          <a:ln w="9525">
            <a:noFill/>
            <a:miter lim="800000"/>
            <a:headEnd/>
            <a:tailEnd/>
          </a:ln>
        </p:spPr>
      </p:pic>
      <p:grpSp>
        <p:nvGrpSpPr>
          <p:cNvPr id="11" name="Group 10"/>
          <p:cNvGrpSpPr>
            <a:grpSpLocks/>
          </p:cNvGrpSpPr>
          <p:nvPr/>
        </p:nvGrpSpPr>
        <p:grpSpPr bwMode="auto">
          <a:xfrm>
            <a:off x="595313" y="3200400"/>
            <a:ext cx="2681287" cy="923925"/>
            <a:chOff x="594610" y="3200400"/>
            <a:chExt cx="2681990" cy="923330"/>
          </a:xfrm>
        </p:grpSpPr>
        <p:sp>
          <p:nvSpPr>
            <p:cNvPr id="4" name="Flowchart: Document 3"/>
            <p:cNvSpPr/>
            <p:nvPr/>
          </p:nvSpPr>
          <p:spPr>
            <a:xfrm>
              <a:off x="594610" y="3200400"/>
              <a:ext cx="2681990" cy="913811"/>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b="1" baseline="30000" dirty="0">
                <a:solidFill>
                  <a:schemeClr val="bg1"/>
                </a:solidFill>
              </a:endParaRPr>
            </a:p>
          </p:txBody>
        </p:sp>
        <p:sp>
          <p:nvSpPr>
            <p:cNvPr id="750813" name="TextBox 9"/>
            <p:cNvSpPr txBox="1">
              <a:spLocks noChangeArrowheads="1"/>
            </p:cNvSpPr>
            <p:nvPr/>
          </p:nvSpPr>
          <p:spPr bwMode="auto">
            <a:xfrm>
              <a:off x="594610" y="3200400"/>
              <a:ext cx="2681990" cy="923330"/>
            </a:xfrm>
            <a:prstGeom prst="rect">
              <a:avLst/>
            </a:prstGeom>
            <a:noFill/>
            <a:ln w="9525">
              <a:noFill/>
              <a:miter lim="800000"/>
              <a:headEnd/>
              <a:tailEnd/>
            </a:ln>
          </p:spPr>
          <p:txBody>
            <a:bodyPr>
              <a:spAutoFit/>
            </a:bodyPr>
            <a:lstStyle/>
            <a:p>
              <a:r>
                <a:rPr lang="en-US" b="1">
                  <a:solidFill>
                    <a:schemeClr val="bg1"/>
                  </a:solidFill>
                  <a:latin typeface="Book Antiqua" pitchFamily="18" charset="0"/>
                </a:rPr>
                <a:t>//Sobel Edge Detection</a:t>
              </a:r>
            </a:p>
            <a:p>
              <a:r>
                <a:rPr lang="en-US" b="1">
                  <a:solidFill>
                    <a:schemeClr val="bg1"/>
                  </a:solidFill>
                  <a:latin typeface="Book Antiqua" pitchFamily="18" charset="0"/>
                </a:rPr>
                <a:t>b=[(a</a:t>
              </a:r>
              <a:r>
                <a:rPr lang="en-US" b="1">
                  <a:solidFill>
                    <a:srgbClr val="C00000"/>
                  </a:solidFill>
                  <a:latin typeface="Symbol" pitchFamily="18" charset="2"/>
                  <a:cs typeface="Times New Roman" pitchFamily="18" charset="0"/>
                </a:rPr>
                <a:t> Å </a:t>
              </a:r>
              <a:r>
                <a:rPr lang="en-US" b="1">
                  <a:solidFill>
                    <a:schemeClr val="bg1"/>
                  </a:solidFill>
                  <a:latin typeface="Book Antiqua" pitchFamily="18" charset="0"/>
                </a:rPr>
                <a:t>s)</a:t>
              </a:r>
              <a:r>
                <a:rPr lang="en-US" b="1" baseline="30000">
                  <a:solidFill>
                    <a:schemeClr val="bg1"/>
                  </a:solidFill>
                  <a:latin typeface="Book Antiqua" pitchFamily="18" charset="0"/>
                </a:rPr>
                <a:t>2</a:t>
              </a:r>
              <a:r>
                <a:rPr lang="en-US" b="1">
                  <a:solidFill>
                    <a:schemeClr val="bg1"/>
                  </a:solidFill>
                  <a:latin typeface="Book Antiqua" pitchFamily="18" charset="0"/>
                </a:rPr>
                <a:t> +(a</a:t>
              </a:r>
              <a:r>
                <a:rPr lang="en-US" b="1">
                  <a:solidFill>
                    <a:srgbClr val="C00000"/>
                  </a:solidFill>
                  <a:latin typeface="Symbol" pitchFamily="18" charset="2"/>
                  <a:cs typeface="Times New Roman" pitchFamily="18" charset="0"/>
                </a:rPr>
                <a:t> Å </a:t>
              </a:r>
              <a:r>
                <a:rPr lang="en-US" b="1">
                  <a:solidFill>
                    <a:schemeClr val="bg1"/>
                  </a:solidFill>
                  <a:latin typeface="Book Antiqua" pitchFamily="18" charset="0"/>
                </a:rPr>
                <a:t>sp)</a:t>
              </a:r>
              <a:r>
                <a:rPr lang="en-US" b="1" baseline="30000">
                  <a:solidFill>
                    <a:schemeClr val="bg1"/>
                  </a:solidFill>
                  <a:latin typeface="Book Antiqua" pitchFamily="18" charset="0"/>
                </a:rPr>
                <a:t>2</a:t>
              </a:r>
              <a:r>
                <a:rPr lang="en-US" b="1">
                  <a:solidFill>
                    <a:schemeClr val="bg1"/>
                  </a:solidFill>
                  <a:latin typeface="Book Antiqua" pitchFamily="18" charset="0"/>
                </a:rPr>
                <a:t>]</a:t>
              </a:r>
              <a:r>
                <a:rPr lang="en-US" b="1" baseline="30000">
                  <a:solidFill>
                    <a:schemeClr val="bg1"/>
                  </a:solidFill>
                  <a:latin typeface="Book Antiqua" pitchFamily="18" charset="0"/>
                </a:rPr>
                <a:t>1/2 </a:t>
              </a:r>
            </a:p>
            <a:p>
              <a:endParaRPr lang="en-US">
                <a:latin typeface="Book Antiqua" pitchFamily="18" charset="0"/>
              </a:endParaRPr>
            </a:p>
          </p:txBody>
        </p:sp>
      </p:grpSp>
      <p:grpSp>
        <p:nvGrpSpPr>
          <p:cNvPr id="13" name="Group 12"/>
          <p:cNvGrpSpPr>
            <a:grpSpLocks/>
          </p:cNvGrpSpPr>
          <p:nvPr/>
        </p:nvGrpSpPr>
        <p:grpSpPr bwMode="auto">
          <a:xfrm>
            <a:off x="595313" y="4038600"/>
            <a:ext cx="2833687" cy="1447800"/>
            <a:chOff x="594610" y="4038600"/>
            <a:chExt cx="2834390" cy="1447800"/>
          </a:xfrm>
        </p:grpSpPr>
        <p:grpSp>
          <p:nvGrpSpPr>
            <p:cNvPr id="750807" name="Group 4"/>
            <p:cNvGrpSpPr>
              <a:grpSpLocks/>
            </p:cNvGrpSpPr>
            <p:nvPr/>
          </p:nvGrpSpPr>
          <p:grpSpPr bwMode="auto">
            <a:xfrm>
              <a:off x="594610" y="4038600"/>
              <a:ext cx="2834390" cy="1447800"/>
              <a:chOff x="2266950" y="4038600"/>
              <a:chExt cx="1162050" cy="962026"/>
            </a:xfrm>
          </p:grpSpPr>
          <p:sp>
            <p:nvSpPr>
              <p:cNvPr id="7" name="Flowchart: Document 6"/>
              <p:cNvSpPr/>
              <p:nvPr/>
            </p:nvSpPr>
            <p:spPr>
              <a:xfrm>
                <a:off x="2419286" y="4038600"/>
                <a:ext cx="1009714" cy="761604"/>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lowchart: Document 7"/>
              <p:cNvSpPr/>
              <p:nvPr/>
            </p:nvSpPr>
            <p:spPr>
              <a:xfrm>
                <a:off x="2343118" y="4105056"/>
                <a:ext cx="1009714" cy="76265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Flowchart: Document 8"/>
              <p:cNvSpPr/>
              <p:nvPr/>
            </p:nvSpPr>
            <p:spPr>
              <a:xfrm>
                <a:off x="2266950" y="4239022"/>
                <a:ext cx="1009714" cy="761604"/>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50808" name="Rectangle 11"/>
            <p:cNvSpPr>
              <a:spLocks noChangeArrowheads="1"/>
            </p:cNvSpPr>
            <p:nvPr/>
          </p:nvSpPr>
          <p:spPr bwMode="auto">
            <a:xfrm>
              <a:off x="613660" y="4376968"/>
              <a:ext cx="2662940" cy="523220"/>
            </a:xfrm>
            <a:prstGeom prst="rect">
              <a:avLst/>
            </a:prstGeom>
            <a:noFill/>
            <a:ln w="9525">
              <a:noFill/>
              <a:miter lim="800000"/>
              <a:headEnd/>
              <a:tailEnd/>
            </a:ln>
          </p:spPr>
          <p:txBody>
            <a:bodyPr>
              <a:spAutoFit/>
            </a:bodyPr>
            <a:lstStyle/>
            <a:p>
              <a:endParaRPr lang="en-US" sz="1400" b="1">
                <a:solidFill>
                  <a:schemeClr val="bg1"/>
                </a:solidFill>
                <a:latin typeface="Times New Roman" pitchFamily="18" charset="0"/>
                <a:cs typeface="Times New Roman" pitchFamily="18" charset="0"/>
              </a:endParaRPr>
            </a:p>
            <a:p>
              <a:r>
                <a:rPr lang="en-US" sz="1400" b="1">
                  <a:solidFill>
                    <a:schemeClr val="bg1"/>
                  </a:solidFill>
                  <a:latin typeface="Times New Roman" pitchFamily="18" charset="0"/>
                  <a:cs typeface="Times New Roman" pitchFamily="18" charset="0"/>
                </a:rPr>
                <a:t>((PL C)  (partition t))</a:t>
              </a:r>
            </a:p>
          </p:txBody>
        </p:sp>
      </p:grpSp>
      <p:sp>
        <p:nvSpPr>
          <p:cNvPr id="15" name="Flowchart: Stored Data 14"/>
          <p:cNvSpPr/>
          <p:nvPr/>
        </p:nvSpPr>
        <p:spPr>
          <a:xfrm>
            <a:off x="3243263" y="1417638"/>
            <a:ext cx="2700337" cy="838200"/>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bg1"/>
                </a:solidFill>
              </a:rPr>
              <a:t>Von Neumann with Partitioning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8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Sobel Edge Detection Computation</a:t>
            </a:r>
            <a:endParaRPr lang="en-US" dirty="0"/>
          </a:p>
        </p:txBody>
      </p:sp>
      <p:pic>
        <p:nvPicPr>
          <p:cNvPr id="784386" name="Content Placeholder 4" descr="InputImage.png"/>
          <p:cNvPicPr>
            <a:picLocks noGrp="1" noChangeAspect="1"/>
          </p:cNvPicPr>
          <p:nvPr>
            <p:ph idx="1"/>
          </p:nvPr>
        </p:nvPicPr>
        <p:blipFill>
          <a:blip r:embed="rId3" cstate="print"/>
          <a:srcRect/>
          <a:stretch>
            <a:fillRect/>
          </a:stretch>
        </p:blipFill>
        <p:spPr>
          <a:xfrm>
            <a:off x="609600" y="3006725"/>
            <a:ext cx="1981200" cy="1489075"/>
          </a:xfrm>
        </p:spPr>
      </p:pic>
      <p:pic>
        <p:nvPicPr>
          <p:cNvPr id="784387" name="Picture 6" descr="OutputImage.png"/>
          <p:cNvPicPr>
            <a:picLocks noChangeAspect="1"/>
          </p:cNvPicPr>
          <p:nvPr/>
        </p:nvPicPr>
        <p:blipFill>
          <a:blip r:embed="rId4" cstate="print"/>
          <a:srcRect/>
          <a:stretch>
            <a:fillRect/>
          </a:stretch>
        </p:blipFill>
        <p:spPr bwMode="auto">
          <a:xfrm>
            <a:off x="6618288" y="3006725"/>
            <a:ext cx="1839912" cy="1371600"/>
          </a:xfrm>
          <a:prstGeom prst="rect">
            <a:avLst/>
          </a:prstGeom>
          <a:noFill/>
          <a:ln w="9525">
            <a:noFill/>
            <a:miter lim="800000"/>
            <a:headEnd/>
            <a:tailEnd/>
          </a:ln>
        </p:spPr>
      </p:pic>
      <p:sp>
        <p:nvSpPr>
          <p:cNvPr id="12" name="Right Arrow 11"/>
          <p:cNvSpPr/>
          <p:nvPr/>
        </p:nvSpPr>
        <p:spPr>
          <a:xfrm>
            <a:off x="6107113" y="3540125"/>
            <a:ext cx="446087"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ight Arrow 12"/>
          <p:cNvSpPr/>
          <p:nvPr/>
        </p:nvSpPr>
        <p:spPr>
          <a:xfrm>
            <a:off x="2667000" y="3540125"/>
            <a:ext cx="446088"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3113088" y="3540125"/>
            <a:ext cx="2906712" cy="2555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Times New Roman"/>
                <a:ea typeface="Times New Roman"/>
              </a:rPr>
              <a:t>Programmer’s </a:t>
            </a:r>
          </a:p>
          <a:p>
            <a:pPr algn="ctr" fontAlgn="auto">
              <a:spcBef>
                <a:spcPts val="0"/>
              </a:spcBef>
              <a:spcAft>
                <a:spcPts val="0"/>
              </a:spcAft>
              <a:defRPr/>
            </a:pPr>
            <a:r>
              <a:rPr lang="en-US" b="1" dirty="0">
                <a:solidFill>
                  <a:schemeClr val="bg1"/>
                </a:solidFill>
                <a:latin typeface="Times New Roman"/>
                <a:ea typeface="Times New Roman"/>
              </a:rPr>
              <a:t>Specification of Computation</a:t>
            </a:r>
          </a:p>
        </p:txBody>
      </p:sp>
      <p:sp>
        <p:nvSpPr>
          <p:cNvPr id="10" name="Rounded Rectangle 9"/>
          <p:cNvSpPr/>
          <p:nvPr/>
        </p:nvSpPr>
        <p:spPr>
          <a:xfrm>
            <a:off x="3113088" y="1635125"/>
            <a:ext cx="2906712" cy="1717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Times New Roman"/>
                <a:ea typeface="Times New Roman"/>
              </a:rPr>
              <a:t>Programmer’s </a:t>
            </a:r>
          </a:p>
          <a:p>
            <a:pPr algn="ctr" fontAlgn="auto">
              <a:spcBef>
                <a:spcPts val="0"/>
              </a:spcBef>
              <a:spcAft>
                <a:spcPts val="0"/>
              </a:spcAft>
              <a:defRPr/>
            </a:pPr>
            <a:r>
              <a:rPr lang="en-US" b="1" dirty="0">
                <a:solidFill>
                  <a:schemeClr val="bg1"/>
                </a:solidFill>
                <a:latin typeface="Times New Roman"/>
                <a:ea typeface="Times New Roman"/>
              </a:rPr>
              <a:t>Specification of</a:t>
            </a:r>
          </a:p>
          <a:p>
            <a:pPr algn="ctr" fontAlgn="auto">
              <a:spcBef>
                <a:spcPts val="0"/>
              </a:spcBef>
              <a:spcAft>
                <a:spcPts val="0"/>
              </a:spcAft>
              <a:defRPr/>
            </a:pPr>
            <a:r>
              <a:rPr lang="en-US" b="1" dirty="0">
                <a:solidFill>
                  <a:schemeClr val="bg1"/>
                </a:solidFill>
                <a:latin typeface="Times New Roman"/>
                <a:ea typeface="Times New Roman"/>
              </a:rPr>
              <a:t>The Platform</a:t>
            </a:r>
          </a:p>
        </p:txBody>
      </p:sp>
      <p:sp>
        <p:nvSpPr>
          <p:cNvPr id="784392" name="TextBox 10"/>
          <p:cNvSpPr txBox="1">
            <a:spLocks noChangeArrowheads="1"/>
          </p:cNvSpPr>
          <p:nvPr/>
        </p:nvSpPr>
        <p:spPr bwMode="auto">
          <a:xfrm>
            <a:off x="990600" y="2173288"/>
            <a:ext cx="457200" cy="646112"/>
          </a:xfrm>
          <a:prstGeom prst="rect">
            <a:avLst/>
          </a:prstGeom>
          <a:noFill/>
          <a:ln w="9525">
            <a:noFill/>
            <a:miter lim="800000"/>
            <a:headEnd/>
            <a:tailEnd/>
          </a:ln>
        </p:spPr>
        <p:txBody>
          <a:bodyPr>
            <a:spAutoFit/>
          </a:bodyPr>
          <a:lstStyle/>
          <a:p>
            <a:r>
              <a:rPr lang="en-US" sz="3600">
                <a:latin typeface="Book Antiqua" pitchFamily="18" charset="0"/>
              </a:rPr>
              <a:t>a</a:t>
            </a:r>
          </a:p>
        </p:txBody>
      </p:sp>
      <p:sp>
        <p:nvSpPr>
          <p:cNvPr id="784393" name="TextBox 13"/>
          <p:cNvSpPr txBox="1">
            <a:spLocks noChangeArrowheads="1"/>
          </p:cNvSpPr>
          <p:nvPr/>
        </p:nvSpPr>
        <p:spPr bwMode="auto">
          <a:xfrm>
            <a:off x="7620000" y="2173288"/>
            <a:ext cx="457200" cy="646112"/>
          </a:xfrm>
          <a:prstGeom prst="rect">
            <a:avLst/>
          </a:prstGeom>
          <a:noFill/>
          <a:ln w="9525">
            <a:noFill/>
            <a:miter lim="800000"/>
            <a:headEnd/>
            <a:tailEnd/>
          </a:ln>
        </p:spPr>
        <p:txBody>
          <a:bodyPr>
            <a:spAutoFit/>
          </a:bodyPr>
          <a:lstStyle/>
          <a:p>
            <a:r>
              <a:rPr lang="en-US" sz="3600" b="1">
                <a:latin typeface="Book Antiqua" pitchFamily="18" charset="0"/>
              </a:rPr>
              <a:t>b</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658938" y="1493838"/>
            <a:ext cx="5351462" cy="45259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b="1" dirty="0">
              <a:solidFill>
                <a:schemeClr val="bg1"/>
              </a:solidFill>
              <a:latin typeface="Times New Roman"/>
              <a:ea typeface="Times New Roman"/>
            </a:endParaRPr>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Programmers Specification of Computation</a:t>
            </a:r>
            <a:endParaRPr lang="en-US" dirty="0"/>
          </a:p>
        </p:txBody>
      </p:sp>
      <p:pic>
        <p:nvPicPr>
          <p:cNvPr id="785411" name="Content Placeholder 4" descr="InputImage.png"/>
          <p:cNvPicPr>
            <a:picLocks noGrp="1" noChangeAspect="1"/>
          </p:cNvPicPr>
          <p:nvPr>
            <p:ph idx="1"/>
          </p:nvPr>
        </p:nvPicPr>
        <p:blipFill>
          <a:blip r:embed="rId3" cstate="print"/>
          <a:srcRect/>
          <a:stretch>
            <a:fillRect/>
          </a:stretch>
        </p:blipFill>
        <p:spPr>
          <a:xfrm>
            <a:off x="609600" y="3006725"/>
            <a:ext cx="1981200" cy="1489075"/>
          </a:xfrm>
        </p:spPr>
      </p:pic>
      <p:pic>
        <p:nvPicPr>
          <p:cNvPr id="785412" name="Picture 6" descr="OutputImage.png"/>
          <p:cNvPicPr>
            <a:picLocks noChangeAspect="1"/>
          </p:cNvPicPr>
          <p:nvPr/>
        </p:nvPicPr>
        <p:blipFill>
          <a:blip r:embed="rId4" cstate="print"/>
          <a:srcRect/>
          <a:stretch>
            <a:fillRect/>
          </a:stretch>
        </p:blipFill>
        <p:spPr bwMode="auto">
          <a:xfrm>
            <a:off x="6618288" y="3006725"/>
            <a:ext cx="1839912" cy="1371600"/>
          </a:xfrm>
          <a:prstGeom prst="rect">
            <a:avLst/>
          </a:prstGeom>
          <a:noFill/>
          <a:ln w="9525">
            <a:noFill/>
            <a:miter lim="800000"/>
            <a:headEnd/>
            <a:tailEnd/>
          </a:ln>
        </p:spPr>
      </p:pic>
      <p:sp>
        <p:nvSpPr>
          <p:cNvPr id="8" name="Rounded Rectangle 7"/>
          <p:cNvSpPr/>
          <p:nvPr/>
        </p:nvSpPr>
        <p:spPr>
          <a:xfrm>
            <a:off x="2057400" y="1676400"/>
            <a:ext cx="5334000" cy="457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indent="-457200" fontAlgn="auto">
              <a:spcBef>
                <a:spcPts val="0"/>
              </a:spcBef>
              <a:spcAft>
                <a:spcPts val="0"/>
              </a:spcAft>
              <a:defRPr/>
            </a:pPr>
            <a:r>
              <a:rPr lang="en-US" sz="1400" dirty="0">
                <a:solidFill>
                  <a:schemeClr val="bg1"/>
                </a:solidFill>
              </a:rPr>
              <a:t>(DSDeclare </a:t>
            </a:r>
            <a:r>
              <a:rPr lang="en-US" sz="1400" b="1" dirty="0">
                <a:solidFill>
                  <a:schemeClr val="bg1"/>
                </a:solidFill>
              </a:rPr>
              <a:t>Neighborhood   s   </a:t>
            </a:r>
            <a:r>
              <a:rPr lang="en-US" sz="1400" dirty="0">
                <a:solidFill>
                  <a:schemeClr val="bg1"/>
                </a:solidFill>
              </a:rPr>
              <a:t>:form (array (-1 1) (-1 1))                      	:of DSNumber)</a:t>
            </a:r>
          </a:p>
          <a:p>
            <a:pPr fontAlgn="auto">
              <a:spcBef>
                <a:spcPts val="0"/>
              </a:spcBef>
              <a:spcAft>
                <a:spcPts val="0"/>
              </a:spcAft>
              <a:defRPr/>
            </a:pPr>
            <a:r>
              <a:rPr lang="en-US" sz="1400" dirty="0">
                <a:solidFill>
                  <a:schemeClr val="bg1"/>
                </a:solidFill>
              </a:rPr>
              <a:t>(DSDeclare </a:t>
            </a:r>
            <a:r>
              <a:rPr lang="en-US" sz="1400" b="1" dirty="0">
                <a:solidFill>
                  <a:schemeClr val="bg1"/>
                </a:solidFill>
              </a:rPr>
              <a:t>Neighborhood  sp  </a:t>
            </a:r>
            <a:r>
              <a:rPr lang="en-US" sz="1400" dirty="0">
                <a:solidFill>
                  <a:schemeClr val="bg1"/>
                </a:solidFill>
              </a:rPr>
              <a:t>:form (array (-1 1) (-1 1)) </a:t>
            </a:r>
          </a:p>
          <a:p>
            <a:pPr fontAlgn="auto">
              <a:spcBef>
                <a:spcPts val="0"/>
              </a:spcBef>
              <a:spcAft>
                <a:spcPts val="0"/>
              </a:spcAft>
              <a:defRPr/>
            </a:pPr>
            <a:r>
              <a:rPr lang="en-US" sz="1400" dirty="0">
                <a:solidFill>
                  <a:schemeClr val="bg1"/>
                </a:solidFill>
              </a:rPr>
              <a:t>	:of DSNumber)</a:t>
            </a:r>
          </a:p>
          <a:p>
            <a:pPr fontAlgn="auto">
              <a:spcBef>
                <a:spcPts val="0"/>
              </a:spcBef>
              <a:spcAft>
                <a:spcPts val="0"/>
              </a:spcAft>
              <a:defRPr/>
            </a:pPr>
            <a:r>
              <a:rPr lang="en-US" sz="1400" dirty="0">
                <a:solidFill>
                  <a:schemeClr val="bg1"/>
                </a:solidFill>
              </a:rPr>
              <a:t>(DSDeclare </a:t>
            </a:r>
            <a:r>
              <a:rPr lang="en-US" sz="1400" b="1" dirty="0">
                <a:solidFill>
                  <a:schemeClr val="bg1"/>
                </a:solidFill>
              </a:rPr>
              <a:t>DSNumber   m</a:t>
            </a:r>
            <a:r>
              <a:rPr lang="en-US" sz="1400" dirty="0">
                <a:solidFill>
                  <a:schemeClr val="bg1"/>
                </a:solidFill>
              </a:rPr>
              <a:t>   :facts ((&gt; m 1)))</a:t>
            </a:r>
          </a:p>
          <a:p>
            <a:pPr fontAlgn="auto">
              <a:spcBef>
                <a:spcPts val="0"/>
              </a:spcBef>
              <a:spcAft>
                <a:spcPts val="0"/>
              </a:spcAft>
              <a:defRPr/>
            </a:pPr>
            <a:r>
              <a:rPr lang="en-US" sz="1400" dirty="0">
                <a:solidFill>
                  <a:schemeClr val="bg1"/>
                </a:solidFill>
              </a:rPr>
              <a:t>(DSDeclare </a:t>
            </a:r>
            <a:r>
              <a:rPr lang="en-US" sz="1400" b="1" dirty="0">
                <a:solidFill>
                  <a:schemeClr val="bg1"/>
                </a:solidFill>
              </a:rPr>
              <a:t>DSNumber   n</a:t>
            </a:r>
            <a:r>
              <a:rPr lang="en-US" sz="1400" dirty="0">
                <a:solidFill>
                  <a:schemeClr val="bg1"/>
                </a:solidFill>
              </a:rPr>
              <a:t>   :facts ((&gt; n 1)))</a:t>
            </a:r>
          </a:p>
          <a:p>
            <a:pPr fontAlgn="auto">
              <a:spcBef>
                <a:spcPts val="0"/>
              </a:spcBef>
              <a:spcAft>
                <a:spcPts val="0"/>
              </a:spcAft>
              <a:defRPr/>
            </a:pPr>
            <a:r>
              <a:rPr lang="en-US" sz="1400" dirty="0">
                <a:solidFill>
                  <a:schemeClr val="bg1"/>
                </a:solidFill>
              </a:rPr>
              <a:t>(DSDeclare </a:t>
            </a:r>
            <a:r>
              <a:rPr lang="en-US" sz="1400" b="1" dirty="0">
                <a:solidFill>
                  <a:schemeClr val="bg1"/>
                </a:solidFill>
              </a:rPr>
              <a:t>BWImage</a:t>
            </a:r>
            <a:r>
              <a:rPr lang="en-US" sz="1400" dirty="0">
                <a:solidFill>
                  <a:schemeClr val="bg1"/>
                </a:solidFill>
              </a:rPr>
              <a:t>   </a:t>
            </a:r>
            <a:r>
              <a:rPr lang="en-US" sz="1400" b="1" dirty="0">
                <a:solidFill>
                  <a:schemeClr val="bg1"/>
                </a:solidFill>
              </a:rPr>
              <a:t>a</a:t>
            </a:r>
            <a:r>
              <a:rPr lang="en-US" sz="1400" dirty="0">
                <a:solidFill>
                  <a:schemeClr val="bg1"/>
                </a:solidFill>
              </a:rPr>
              <a:t>   :form (array m n) :of BWPixel)</a:t>
            </a:r>
          </a:p>
          <a:p>
            <a:pPr fontAlgn="auto">
              <a:spcBef>
                <a:spcPts val="0"/>
              </a:spcBef>
              <a:spcAft>
                <a:spcPts val="0"/>
              </a:spcAft>
              <a:defRPr/>
            </a:pPr>
            <a:r>
              <a:rPr lang="en-US" sz="1400" dirty="0">
                <a:solidFill>
                  <a:schemeClr val="bg1"/>
                </a:solidFill>
              </a:rPr>
              <a:t>(DSDeclare </a:t>
            </a:r>
            <a:r>
              <a:rPr lang="en-US" sz="1400" b="1" dirty="0">
                <a:solidFill>
                  <a:schemeClr val="bg1"/>
                </a:solidFill>
              </a:rPr>
              <a:t>BWImage   b</a:t>
            </a:r>
            <a:r>
              <a:rPr lang="en-US" sz="1400" dirty="0">
                <a:solidFill>
                  <a:schemeClr val="bg1"/>
                </a:solidFill>
              </a:rPr>
              <a:t>   :form (array m n) :of BWPixel)</a:t>
            </a:r>
          </a:p>
          <a:p>
            <a:pPr fontAlgn="auto">
              <a:spcBef>
                <a:spcPts val="0"/>
              </a:spcBef>
              <a:spcAft>
                <a:spcPts val="0"/>
              </a:spcAft>
              <a:defRPr/>
            </a:pPr>
            <a:endParaRPr lang="en-US" sz="1400" dirty="0">
              <a:solidFill>
                <a:schemeClr val="bg1"/>
              </a:solidFill>
            </a:endParaRPr>
          </a:p>
          <a:p>
            <a:pPr fontAlgn="auto">
              <a:spcBef>
                <a:spcPts val="0"/>
              </a:spcBef>
              <a:spcAft>
                <a:spcPts val="0"/>
              </a:spcAft>
              <a:defRPr/>
            </a:pPr>
            <a:r>
              <a:rPr lang="en-US" sz="1400" dirty="0">
                <a:solidFill>
                  <a:schemeClr val="bg1"/>
                </a:solidFill>
              </a:rPr>
              <a:t>(Defcomponent </a:t>
            </a:r>
            <a:r>
              <a:rPr lang="en-US" sz="1400" b="1" dirty="0">
                <a:solidFill>
                  <a:schemeClr val="bg1"/>
                </a:solidFill>
              </a:rPr>
              <a:t>w</a:t>
            </a:r>
            <a:r>
              <a:rPr lang="en-US" sz="1400" dirty="0">
                <a:solidFill>
                  <a:schemeClr val="bg1"/>
                </a:solidFill>
              </a:rPr>
              <a:t> (</a:t>
            </a:r>
            <a:r>
              <a:rPr lang="en-US" sz="1400" b="1" dirty="0">
                <a:solidFill>
                  <a:schemeClr val="bg1"/>
                </a:solidFill>
              </a:rPr>
              <a:t>sp</a:t>
            </a:r>
            <a:r>
              <a:rPr lang="en-US" sz="1400" dirty="0">
                <a:solidFill>
                  <a:schemeClr val="bg1"/>
                </a:solidFill>
              </a:rPr>
              <a:t>  #. ArrayReference ?p ?q)</a:t>
            </a:r>
          </a:p>
          <a:p>
            <a:pPr fontAlgn="auto">
              <a:spcBef>
                <a:spcPts val="0"/>
              </a:spcBef>
              <a:spcAft>
                <a:spcPts val="0"/>
              </a:spcAft>
              <a:defRPr/>
            </a:pPr>
            <a:r>
              <a:rPr lang="en-US" sz="1400" dirty="0">
                <a:solidFill>
                  <a:schemeClr val="bg1"/>
                </a:solidFill>
              </a:rPr>
              <a:t>   (if (or (== ?</a:t>
            </a:r>
            <a:r>
              <a:rPr lang="en-US" sz="1400" dirty="0" err="1">
                <a:solidFill>
                  <a:schemeClr val="bg1"/>
                </a:solidFill>
              </a:rPr>
              <a:t>i</a:t>
            </a:r>
            <a:r>
              <a:rPr lang="en-US" sz="1400" dirty="0">
                <a:solidFill>
                  <a:schemeClr val="bg1"/>
                </a:solidFill>
              </a:rPr>
              <a:t>  ?ilow) (== ?j  ?</a:t>
            </a:r>
            <a:r>
              <a:rPr lang="en-US" sz="1400" dirty="0" err="1">
                <a:solidFill>
                  <a:schemeClr val="bg1"/>
                </a:solidFill>
              </a:rPr>
              <a:t>jlow</a:t>
            </a:r>
            <a:r>
              <a:rPr lang="en-US" sz="1400" dirty="0">
                <a:solidFill>
                  <a:schemeClr val="bg1"/>
                </a:solidFill>
              </a:rPr>
              <a:t>) </a:t>
            </a:r>
          </a:p>
          <a:p>
            <a:pPr fontAlgn="auto">
              <a:spcBef>
                <a:spcPts val="0"/>
              </a:spcBef>
              <a:spcAft>
                <a:spcPts val="0"/>
              </a:spcAft>
              <a:defRPr/>
            </a:pPr>
            <a:r>
              <a:rPr lang="en-US" sz="1400" dirty="0">
                <a:solidFill>
                  <a:schemeClr val="bg1"/>
                </a:solidFill>
              </a:rPr>
              <a:t>             (== ?</a:t>
            </a:r>
            <a:r>
              <a:rPr lang="en-US" sz="1400" dirty="0" err="1">
                <a:solidFill>
                  <a:schemeClr val="bg1"/>
                </a:solidFill>
              </a:rPr>
              <a:t>i</a:t>
            </a:r>
            <a:r>
              <a:rPr lang="en-US" sz="1400" dirty="0">
                <a:solidFill>
                  <a:schemeClr val="bg1"/>
                </a:solidFill>
              </a:rPr>
              <a:t> ?</a:t>
            </a:r>
            <a:r>
              <a:rPr lang="en-US" sz="1400" dirty="0" err="1">
                <a:solidFill>
                  <a:schemeClr val="bg1"/>
                </a:solidFill>
              </a:rPr>
              <a:t>ihigh</a:t>
            </a:r>
            <a:r>
              <a:rPr lang="en-US" sz="1400" dirty="0">
                <a:solidFill>
                  <a:schemeClr val="bg1"/>
                </a:solidFill>
              </a:rPr>
              <a:t>) (== ?j ?</a:t>
            </a:r>
            <a:r>
              <a:rPr lang="en-US" sz="1400" dirty="0" err="1">
                <a:solidFill>
                  <a:schemeClr val="bg1"/>
                </a:solidFill>
              </a:rPr>
              <a:t>jhigh</a:t>
            </a:r>
            <a:r>
              <a:rPr lang="en-US" sz="1400" dirty="0">
                <a:solidFill>
                  <a:schemeClr val="bg1"/>
                </a:solidFill>
              </a:rPr>
              <a:t>) </a:t>
            </a:r>
          </a:p>
          <a:p>
            <a:pPr fontAlgn="auto">
              <a:spcBef>
                <a:spcPts val="0"/>
              </a:spcBef>
              <a:spcAft>
                <a:spcPts val="0"/>
              </a:spcAft>
              <a:defRPr/>
            </a:pPr>
            <a:r>
              <a:rPr lang="en-US" sz="1400" dirty="0">
                <a:solidFill>
                  <a:schemeClr val="bg1"/>
                </a:solidFill>
              </a:rPr>
              <a:t>	      (tags (constraints </a:t>
            </a:r>
            <a:r>
              <a:rPr lang="en-US" sz="1400" dirty="0" err="1">
                <a:solidFill>
                  <a:schemeClr val="bg1"/>
                </a:solidFill>
              </a:rPr>
              <a:t>partitionmatrixtest</a:t>
            </a:r>
            <a:r>
              <a:rPr lang="en-US" sz="1400" dirty="0">
                <a:solidFill>
                  <a:schemeClr val="bg1"/>
                </a:solidFill>
              </a:rPr>
              <a:t> edge)))</a:t>
            </a:r>
          </a:p>
          <a:p>
            <a:pPr fontAlgn="auto">
              <a:spcBef>
                <a:spcPts val="0"/>
              </a:spcBef>
              <a:spcAft>
                <a:spcPts val="0"/>
              </a:spcAft>
              <a:defRPr/>
            </a:pPr>
            <a:r>
              <a:rPr lang="en-US" sz="1400" dirty="0">
                <a:solidFill>
                  <a:schemeClr val="bg1"/>
                </a:solidFill>
              </a:rPr>
              <a:t>        (then 0) (else (if (and (!= ?p 0) (!= ?q 0))  </a:t>
            </a:r>
          </a:p>
          <a:p>
            <a:pPr fontAlgn="auto">
              <a:spcBef>
                <a:spcPts val="0"/>
              </a:spcBef>
              <a:spcAft>
                <a:spcPts val="0"/>
              </a:spcAft>
              <a:defRPr/>
            </a:pPr>
            <a:r>
              <a:rPr lang="en-US" sz="1400" dirty="0">
                <a:solidFill>
                  <a:schemeClr val="bg1"/>
                </a:solidFill>
              </a:rPr>
              <a:t>                               (then ?q) (else (if (and (== ?p 0) (!= ?q 0)) </a:t>
            </a:r>
          </a:p>
          <a:p>
            <a:pPr fontAlgn="auto">
              <a:spcBef>
                <a:spcPts val="0"/>
              </a:spcBef>
              <a:spcAft>
                <a:spcPts val="0"/>
              </a:spcAft>
              <a:defRPr/>
            </a:pPr>
            <a:r>
              <a:rPr lang="en-US" sz="1400" dirty="0">
                <a:solidFill>
                  <a:schemeClr val="bg1"/>
                </a:solidFill>
              </a:rPr>
              <a:t>                                  (then (* 2 ?q)) (else 0)))))))</a:t>
            </a:r>
          </a:p>
          <a:p>
            <a:pPr fontAlgn="auto">
              <a:spcBef>
                <a:spcPts val="0"/>
              </a:spcBef>
              <a:spcAft>
                <a:spcPts val="0"/>
              </a:spcAft>
              <a:defRPr/>
            </a:pPr>
            <a:r>
              <a:rPr lang="en-US" sz="1400" dirty="0">
                <a:solidFill>
                  <a:schemeClr val="bg1"/>
                </a:solidFill>
              </a:rPr>
              <a:t>(Defcomponent </a:t>
            </a:r>
            <a:r>
              <a:rPr lang="en-US" sz="1400" b="1" dirty="0">
                <a:solidFill>
                  <a:schemeClr val="bg1"/>
                </a:solidFill>
              </a:rPr>
              <a:t>w</a:t>
            </a:r>
            <a:r>
              <a:rPr lang="en-US" sz="1400" dirty="0">
                <a:solidFill>
                  <a:schemeClr val="bg1"/>
                </a:solidFill>
              </a:rPr>
              <a:t> (</a:t>
            </a:r>
            <a:r>
              <a:rPr lang="en-US" sz="1400" b="1" dirty="0">
                <a:solidFill>
                  <a:schemeClr val="bg1"/>
                </a:solidFill>
              </a:rPr>
              <a:t>s</a:t>
            </a:r>
            <a:r>
              <a:rPr lang="en-US" sz="1400" dirty="0">
                <a:solidFill>
                  <a:schemeClr val="bg1"/>
                </a:solidFill>
              </a:rPr>
              <a:t>  #. ArrayReference ?p ?q) ….)</a:t>
            </a:r>
          </a:p>
          <a:p>
            <a:pPr fontAlgn="auto">
              <a:spcBef>
                <a:spcPts val="0"/>
              </a:spcBef>
              <a:spcAft>
                <a:spcPts val="0"/>
              </a:spcAft>
              <a:defRPr/>
            </a:pPr>
            <a:endParaRPr lang="en-US" sz="1400" dirty="0">
              <a:solidFill>
                <a:schemeClr val="bg1"/>
              </a:solidFill>
            </a:endParaRPr>
          </a:p>
          <a:p>
            <a:pPr fontAlgn="auto">
              <a:spcBef>
                <a:spcPts val="0"/>
              </a:spcBef>
              <a:spcAft>
                <a:spcPts val="0"/>
              </a:spcAft>
              <a:defRPr/>
            </a:pPr>
            <a:endParaRPr lang="en-US" sz="1400" dirty="0">
              <a:solidFill>
                <a:schemeClr val="bg1"/>
              </a:solidFill>
            </a:endParaRPr>
          </a:p>
          <a:p>
            <a:pPr fontAlgn="auto">
              <a:spcBef>
                <a:spcPts val="0"/>
              </a:spcBef>
              <a:spcAft>
                <a:spcPts val="0"/>
              </a:spcAft>
              <a:defRPr/>
            </a:pPr>
            <a:r>
              <a:rPr lang="en-US" sz="1400" b="1" dirty="0">
                <a:solidFill>
                  <a:schemeClr val="bg1"/>
                </a:solidFill>
              </a:rPr>
              <a:t>b = [(a</a:t>
            </a:r>
            <a:r>
              <a:rPr lang="en-US" sz="1400" b="1" dirty="0">
                <a:solidFill>
                  <a:srgbClr val="C00000"/>
                </a:solidFill>
                <a:latin typeface="Symbol"/>
                <a:ea typeface="Times New Roman"/>
                <a:cs typeface="Times New Roman"/>
              </a:rPr>
              <a:t> Å </a:t>
            </a:r>
            <a:r>
              <a:rPr lang="en-US" sz="1400" b="1" dirty="0">
                <a:solidFill>
                  <a:schemeClr val="bg1"/>
                </a:solidFill>
              </a:rPr>
              <a:t>s)</a:t>
            </a:r>
            <a:r>
              <a:rPr lang="en-US" sz="1400" b="1" baseline="30000" dirty="0">
                <a:solidFill>
                  <a:schemeClr val="bg1"/>
                </a:solidFill>
              </a:rPr>
              <a:t>2</a:t>
            </a:r>
            <a:r>
              <a:rPr lang="en-US" sz="1400" b="1" dirty="0">
                <a:solidFill>
                  <a:schemeClr val="bg1"/>
                </a:solidFill>
              </a:rPr>
              <a:t> +(a</a:t>
            </a:r>
            <a:r>
              <a:rPr lang="en-US" sz="1400" b="1" dirty="0">
                <a:solidFill>
                  <a:srgbClr val="C00000"/>
                </a:solidFill>
                <a:latin typeface="Symbol"/>
                <a:ea typeface="Times New Roman"/>
                <a:cs typeface="Times New Roman"/>
              </a:rPr>
              <a:t> Å </a:t>
            </a:r>
            <a:r>
              <a:rPr lang="en-US" sz="1400" b="1" dirty="0">
                <a:solidFill>
                  <a:schemeClr val="bg1"/>
                </a:solidFill>
              </a:rPr>
              <a:t>sp)</a:t>
            </a:r>
            <a:r>
              <a:rPr lang="en-US" sz="1400" b="1" baseline="30000" dirty="0">
                <a:solidFill>
                  <a:schemeClr val="bg1"/>
                </a:solidFill>
              </a:rPr>
              <a:t>2</a:t>
            </a:r>
            <a:r>
              <a:rPr lang="en-US" sz="1400" b="1" dirty="0">
                <a:solidFill>
                  <a:schemeClr val="bg1"/>
                </a:solidFill>
              </a:rPr>
              <a:t>]</a:t>
            </a:r>
            <a:r>
              <a:rPr lang="en-US" sz="1400" b="1" baseline="30000" dirty="0">
                <a:solidFill>
                  <a:schemeClr val="bg1"/>
                </a:solidFill>
              </a:rPr>
              <a:t>1/2 </a:t>
            </a:r>
          </a:p>
        </p:txBody>
      </p:sp>
      <p:sp>
        <p:nvSpPr>
          <p:cNvPr id="785414" name="TextBox 18"/>
          <p:cNvSpPr txBox="1">
            <a:spLocks noChangeArrowheads="1"/>
          </p:cNvSpPr>
          <p:nvPr/>
        </p:nvSpPr>
        <p:spPr bwMode="auto">
          <a:xfrm>
            <a:off x="990600" y="2173288"/>
            <a:ext cx="457200" cy="646112"/>
          </a:xfrm>
          <a:prstGeom prst="rect">
            <a:avLst/>
          </a:prstGeom>
          <a:noFill/>
          <a:ln w="9525">
            <a:noFill/>
            <a:miter lim="800000"/>
            <a:headEnd/>
            <a:tailEnd/>
          </a:ln>
        </p:spPr>
        <p:txBody>
          <a:bodyPr>
            <a:spAutoFit/>
          </a:bodyPr>
          <a:lstStyle/>
          <a:p>
            <a:r>
              <a:rPr lang="en-US" sz="3600">
                <a:latin typeface="Book Antiqua" pitchFamily="18" charset="0"/>
              </a:rPr>
              <a:t>a</a:t>
            </a:r>
          </a:p>
        </p:txBody>
      </p:sp>
      <p:sp>
        <p:nvSpPr>
          <p:cNvPr id="785415" name="TextBox 19"/>
          <p:cNvSpPr txBox="1">
            <a:spLocks noChangeArrowheads="1"/>
          </p:cNvSpPr>
          <p:nvPr/>
        </p:nvSpPr>
        <p:spPr bwMode="auto">
          <a:xfrm>
            <a:off x="7620000" y="2173288"/>
            <a:ext cx="457200" cy="646112"/>
          </a:xfrm>
          <a:prstGeom prst="rect">
            <a:avLst/>
          </a:prstGeom>
          <a:noFill/>
          <a:ln w="9525">
            <a:noFill/>
            <a:miter lim="800000"/>
            <a:headEnd/>
            <a:tailEnd/>
          </a:ln>
        </p:spPr>
        <p:txBody>
          <a:bodyPr>
            <a:spAutoFit/>
          </a:bodyPr>
          <a:lstStyle/>
          <a:p>
            <a:r>
              <a:rPr lang="en-US" sz="3600" b="1">
                <a:latin typeface="Book Antiqua" pitchFamily="18" charset="0"/>
              </a:rPr>
              <a:t>b</a:t>
            </a:r>
          </a:p>
        </p:txBody>
      </p:sp>
      <p:sp>
        <p:nvSpPr>
          <p:cNvPr id="12" name="Action Button: Forward or Next 11">
            <a:hlinkClick r:id="" action="ppaction://hlinkshowjump?jump=nextslide" highlightClick="1"/>
          </p:cNvPr>
          <p:cNvSpPr/>
          <p:nvPr/>
        </p:nvSpPr>
        <p:spPr>
          <a:xfrm>
            <a:off x="7010400" y="2173288"/>
            <a:ext cx="381000" cy="26511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6" name="Group 15"/>
          <p:cNvGrpSpPr>
            <a:grpSpLocks/>
          </p:cNvGrpSpPr>
          <p:nvPr/>
        </p:nvGrpSpPr>
        <p:grpSpPr bwMode="auto">
          <a:xfrm>
            <a:off x="5334000" y="5486400"/>
            <a:ext cx="3124200" cy="914400"/>
            <a:chOff x="5334000" y="5486400"/>
            <a:chExt cx="3124200" cy="914400"/>
          </a:xfrm>
        </p:grpSpPr>
        <p:sp>
          <p:nvSpPr>
            <p:cNvPr id="15" name="Rectangle 14"/>
            <p:cNvSpPr/>
            <p:nvPr/>
          </p:nvSpPr>
          <p:spPr>
            <a:xfrm>
              <a:off x="5334000" y="5486400"/>
              <a:ext cx="3124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200" b="1" dirty="0">
                  <a:solidFill>
                    <a:schemeClr val="tx1"/>
                  </a:solidFill>
                </a:rPr>
                <a:t>Built-In </a:t>
              </a:r>
              <a:r>
                <a:rPr lang="en-US" sz="1200" b="1" dirty="0" err="1">
                  <a:solidFill>
                    <a:schemeClr val="tx1"/>
                  </a:solidFill>
                </a:rPr>
                <a:t>Def</a:t>
              </a:r>
              <a:r>
                <a:rPr lang="en-US" sz="1200" b="1" dirty="0">
                  <a:solidFill>
                    <a:schemeClr val="tx1"/>
                  </a:solidFill>
                </a:rPr>
                <a:t>:</a:t>
              </a:r>
            </a:p>
            <a:p>
              <a:pPr fontAlgn="auto">
                <a:spcBef>
                  <a:spcPts val="0"/>
                </a:spcBef>
                <a:spcAft>
                  <a:spcPts val="0"/>
                </a:spcAft>
                <a:defRPr/>
              </a:pPr>
              <a:r>
                <a:rPr lang="pl-PL" b="1" dirty="0">
                  <a:solidFill>
                    <a:srgbClr val="C00000"/>
                  </a:solidFill>
                </a:rPr>
                <a:t>(a</a:t>
              </a:r>
              <a:r>
                <a:rPr lang="pl-PL" b="1" baseline="-25000" dirty="0">
                  <a:solidFill>
                    <a:srgbClr val="C00000"/>
                  </a:solidFill>
                </a:rPr>
                <a:t>i.j</a:t>
              </a:r>
              <a:r>
                <a:rPr lang="pl-PL" b="1" dirty="0">
                  <a:solidFill>
                    <a:srgbClr val="C00000"/>
                  </a:solidFill>
                </a:rPr>
                <a:t> </a:t>
              </a:r>
              <a:r>
                <a:rPr lang="en-US" b="1" dirty="0">
                  <a:solidFill>
                    <a:srgbClr val="C00000"/>
                  </a:solidFill>
                  <a:latin typeface="Symbol"/>
                  <a:ea typeface="Times New Roman"/>
                  <a:cs typeface="Times New Roman"/>
                </a:rPr>
                <a:t>Å</a:t>
              </a:r>
              <a:r>
                <a:rPr lang="pl-PL" b="1" dirty="0">
                  <a:solidFill>
                    <a:srgbClr val="C00000"/>
                  </a:solidFill>
                </a:rPr>
                <a:t> s) = </a:t>
              </a:r>
              <a:endParaRPr lang="en-US" b="1" dirty="0">
                <a:solidFill>
                  <a:srgbClr val="C00000"/>
                </a:solidFill>
              </a:endParaRPr>
            </a:p>
            <a:p>
              <a:pPr fontAlgn="auto">
                <a:spcBef>
                  <a:spcPts val="0"/>
                </a:spcBef>
                <a:spcAft>
                  <a:spcPts val="0"/>
                </a:spcAft>
                <a:defRPr/>
              </a:pPr>
              <a:r>
                <a:rPr lang="en-US" b="1" dirty="0">
                  <a:solidFill>
                    <a:srgbClr val="C00000"/>
                  </a:solidFill>
                </a:rPr>
                <a:t>       </a:t>
              </a:r>
              <a:r>
                <a:rPr lang="pl-PL" b="1" dirty="0">
                  <a:solidFill>
                    <a:srgbClr val="C00000"/>
                  </a:solidFill>
                </a:rPr>
                <a:t>(Σ</a:t>
              </a:r>
              <a:r>
                <a:rPr lang="pl-PL" b="1" baseline="-25000" dirty="0">
                  <a:solidFill>
                    <a:srgbClr val="C00000"/>
                  </a:solidFill>
                </a:rPr>
                <a:t>p, q</a:t>
              </a:r>
              <a:r>
                <a:rPr lang="pl-PL" b="1" dirty="0">
                  <a:solidFill>
                    <a:srgbClr val="C00000"/>
                  </a:solidFill>
                </a:rPr>
                <a:t> (w(s)</a:t>
              </a:r>
              <a:r>
                <a:rPr lang="pl-PL" b="1" baseline="-25000" dirty="0">
                  <a:solidFill>
                    <a:srgbClr val="C00000"/>
                  </a:solidFill>
                </a:rPr>
                <a:t>p , q</a:t>
              </a:r>
              <a:r>
                <a:rPr lang="pl-PL" b="1" dirty="0">
                  <a:solidFill>
                    <a:srgbClr val="C00000"/>
                  </a:solidFill>
                </a:rPr>
                <a:t> * a </a:t>
              </a:r>
              <a:r>
                <a:rPr lang="pl-PL" b="1" baseline="-25000" dirty="0">
                  <a:solidFill>
                    <a:srgbClr val="C00000"/>
                  </a:solidFill>
                </a:rPr>
                <a:t>i+p , j+q</a:t>
              </a:r>
              <a:r>
                <a:rPr lang="pl-PL" b="1" dirty="0">
                  <a:solidFill>
                    <a:srgbClr val="C00000"/>
                  </a:solidFill>
                </a:rPr>
                <a:t> )</a:t>
              </a:r>
              <a:endParaRPr lang="en-US" dirty="0">
                <a:solidFill>
                  <a:srgbClr val="C00000"/>
                </a:solidFill>
              </a:endParaRPr>
            </a:p>
          </p:txBody>
        </p:sp>
        <p:sp>
          <p:nvSpPr>
            <p:cNvPr id="14" name="Action Button: Forward or Next 13">
              <a:hlinkClick r:id="rId5" action="ppaction://hlinksldjump" highlightClick="1"/>
            </p:cNvPr>
            <p:cNvSpPr/>
            <p:nvPr/>
          </p:nvSpPr>
          <p:spPr>
            <a:xfrm>
              <a:off x="6896100" y="5638800"/>
              <a:ext cx="952500" cy="304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Center</a:t>
              </a:r>
            </a:p>
          </p:txBody>
        </p:sp>
      </p:grpSp>
      <p:sp>
        <p:nvSpPr>
          <p:cNvPr id="3" name="Action Button: Forward or Next 2">
            <a:hlinkClick r:id="rId6" action="ppaction://hlinksldjump" highlightClick="1"/>
          </p:cNvPr>
          <p:cNvSpPr/>
          <p:nvPr/>
        </p:nvSpPr>
        <p:spPr>
          <a:xfrm>
            <a:off x="2209800" y="5486400"/>
            <a:ext cx="29718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Specializations of w of sp</a:t>
            </a:r>
            <a:endParaRPr lang="en-US" dirty="0"/>
          </a:p>
        </p:txBody>
      </p:sp>
      <p:sp>
        <p:nvSpPr>
          <p:cNvPr id="4" name="Action Button: Forward or Next 3">
            <a:hlinkClick r:id="rId7" action="ppaction://hlinksldjump" highlightClick="1"/>
          </p:cNvPr>
          <p:cNvSpPr/>
          <p:nvPr/>
        </p:nvSpPr>
        <p:spPr>
          <a:xfrm>
            <a:off x="5638800" y="1371600"/>
            <a:ext cx="25908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Preview of Machinery</a:t>
            </a:r>
            <a:endParaRPr lang="en-US" dirty="0"/>
          </a:p>
        </p:txBody>
      </p:sp>
      <p:sp>
        <p:nvSpPr>
          <p:cNvPr id="6" name="Action Button: Forward or Next 5">
            <a:hlinkClick r:id="rId8" action="ppaction://hlinksldjump" highlightClick="1"/>
          </p:cNvPr>
          <p:cNvSpPr/>
          <p:nvPr/>
        </p:nvSpPr>
        <p:spPr>
          <a:xfrm>
            <a:off x="7924800" y="5638800"/>
            <a:ext cx="838200" cy="304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Edge</a:t>
            </a:r>
          </a:p>
        </p:txBody>
      </p:sp>
      <p:grpSp>
        <p:nvGrpSpPr>
          <p:cNvPr id="22" name="Group 21"/>
          <p:cNvGrpSpPr/>
          <p:nvPr/>
        </p:nvGrpSpPr>
        <p:grpSpPr>
          <a:xfrm>
            <a:off x="3962400" y="3006725"/>
            <a:ext cx="4806156" cy="1911350"/>
            <a:chOff x="3962400" y="3006725"/>
            <a:chExt cx="4806156" cy="1911350"/>
          </a:xfrm>
        </p:grpSpPr>
        <p:sp>
          <p:nvSpPr>
            <p:cNvPr id="18" name="Right Brace 17"/>
            <p:cNvSpPr/>
            <p:nvPr/>
          </p:nvSpPr>
          <p:spPr>
            <a:xfrm>
              <a:off x="5181600" y="3962400"/>
              <a:ext cx="152400" cy="415925"/>
            </a:xfrm>
            <a:prstGeom prst="rightBrace">
              <a:avLst/>
            </a:prstGeom>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ectangle 18"/>
            <p:cNvSpPr/>
            <p:nvPr/>
          </p:nvSpPr>
          <p:spPr>
            <a:xfrm>
              <a:off x="3962400" y="4378325"/>
              <a:ext cx="2933700" cy="26987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ine Callout 1 19"/>
            <p:cNvSpPr/>
            <p:nvPr/>
          </p:nvSpPr>
          <p:spPr>
            <a:xfrm>
              <a:off x="6923088" y="3006725"/>
              <a:ext cx="1687512" cy="955675"/>
            </a:xfrm>
            <a:prstGeom prst="borderCallout1">
              <a:avLst>
                <a:gd name="adj1" fmla="val 18750"/>
                <a:gd name="adj2" fmla="val -8333"/>
                <a:gd name="adj3" fmla="val 121470"/>
                <a:gd name="adj4" fmla="val -88959"/>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Partitioning</a:t>
              </a:r>
            </a:p>
            <a:p>
              <a:pPr algn="ctr"/>
              <a:r>
                <a:rPr lang="en-US" dirty="0" smtClean="0">
                  <a:solidFill>
                    <a:srgbClr val="FF0000"/>
                  </a:solidFill>
                </a:rPr>
                <a:t>Conditions (PC)</a:t>
              </a:r>
              <a:endParaRPr lang="en-US" dirty="0">
                <a:solidFill>
                  <a:srgbClr val="FF0000"/>
                </a:solidFill>
              </a:endParaRPr>
            </a:p>
          </p:txBody>
        </p:sp>
        <p:sp>
          <p:nvSpPr>
            <p:cNvPr id="21" name="Line Callout 1 20"/>
            <p:cNvSpPr/>
            <p:nvPr/>
          </p:nvSpPr>
          <p:spPr>
            <a:xfrm>
              <a:off x="7081044" y="4038600"/>
              <a:ext cx="1687512" cy="879475"/>
            </a:xfrm>
            <a:prstGeom prst="borderCallout1">
              <a:avLst>
                <a:gd name="adj1" fmla="val 18750"/>
                <a:gd name="adj2" fmla="val -8333"/>
                <a:gd name="adj3" fmla="val 37145"/>
                <a:gd name="adj4" fmla="val -20662"/>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Constraint: PC</a:t>
              </a:r>
            </a:p>
            <a:p>
              <a:pPr algn="ctr"/>
              <a:r>
                <a:rPr lang="en-US" dirty="0" smtClean="0">
                  <a:solidFill>
                    <a:srgbClr val="FF0000"/>
                  </a:solidFill>
                </a:rPr>
                <a:t>Id’s Matrix </a:t>
              </a:r>
            </a:p>
            <a:p>
              <a:pPr algn="ctr"/>
              <a:r>
                <a:rPr lang="en-US" dirty="0" smtClean="0">
                  <a:solidFill>
                    <a:srgbClr val="FF0000"/>
                  </a:solidFill>
                </a:rPr>
                <a:t>Edges</a:t>
              </a:r>
              <a:endParaRPr lang="en-US"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8" end="18"/>
                                            </p:txEl>
                                          </p:spTgt>
                                        </p:tgtEl>
                                        <p:attrNameLst>
                                          <p:attrName>style.visibility</p:attrName>
                                        </p:attrNameLst>
                                      </p:cBhvr>
                                      <p:to>
                                        <p:strVal val="visible"/>
                                      </p:to>
                                    </p:set>
                                    <p:anim calcmode="lin" valueType="num">
                                      <p:cBhvr additive="base">
                                        <p:cTn id="7" dur="1000" fill="hold"/>
                                        <p:tgtEl>
                                          <p:spTgt spid="8">
                                            <p:txEl>
                                              <p:pRg st="18" end="18"/>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 calcmode="lin" valueType="num">
                                      <p:cBhvr additive="base">
                                        <p:cTn id="1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8">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 calcmode="lin" valueType="num">
                                      <p:cBhvr additive="base">
                                        <p:cTn id="17"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8">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 calcmode="lin" valueType="num">
                                      <p:cBhvr additive="base">
                                        <p:cTn id="21"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8">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 calcmode="lin" valueType="num">
                                      <p:cBhvr additive="base">
                                        <p:cTn id="25"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8">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 calcmode="lin" valueType="num">
                                      <p:cBhvr additive="base">
                                        <p:cTn id="3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8">
                                            <p:txEl>
                                              <p:pRg st="1" end="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 calcmode="lin" valueType="num">
                                      <p:cBhvr additive="base">
                                        <p:cTn id="39"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8">
                                            <p:txEl>
                                              <p:pRg st="8" end="8"/>
                                            </p:txEl>
                                          </p:spTgt>
                                        </p:tgtEl>
                                        <p:attrNameLst>
                                          <p:attrName>style.visibility</p:attrName>
                                        </p:attrNameLst>
                                      </p:cBhvr>
                                      <p:to>
                                        <p:strVal val="visible"/>
                                      </p:to>
                                    </p:set>
                                    <p:anim calcmode="lin" valueType="num">
                                      <p:cBhvr additive="base">
                                        <p:cTn id="51"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8">
                                            <p:txEl>
                                              <p:pRg st="9" end="9"/>
                                            </p:txEl>
                                          </p:spTgt>
                                        </p:tgtEl>
                                        <p:attrNameLst>
                                          <p:attrName>style.visibility</p:attrName>
                                        </p:attrNameLst>
                                      </p:cBhvr>
                                      <p:to>
                                        <p:strVal val="visible"/>
                                      </p:to>
                                    </p:set>
                                    <p:anim calcmode="lin" valueType="num">
                                      <p:cBhvr additive="base">
                                        <p:cTn id="55"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8">
                                            <p:txEl>
                                              <p:pRg st="10" end="10"/>
                                            </p:txEl>
                                          </p:spTgt>
                                        </p:tgtEl>
                                        <p:attrNameLst>
                                          <p:attrName>style.visibility</p:attrName>
                                        </p:attrNameLst>
                                      </p:cBhvr>
                                      <p:to>
                                        <p:strVal val="visible"/>
                                      </p:to>
                                    </p:set>
                                    <p:anim calcmode="lin" valueType="num">
                                      <p:cBhvr additive="base">
                                        <p:cTn id="59"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8">
                                            <p:txEl>
                                              <p:pRg st="10" end="10"/>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8">
                                            <p:txEl>
                                              <p:pRg st="11" end="11"/>
                                            </p:txEl>
                                          </p:spTgt>
                                        </p:tgtEl>
                                        <p:attrNameLst>
                                          <p:attrName>style.visibility</p:attrName>
                                        </p:attrNameLst>
                                      </p:cBhvr>
                                      <p:to>
                                        <p:strVal val="visible"/>
                                      </p:to>
                                    </p:set>
                                    <p:anim calcmode="lin" valueType="num">
                                      <p:cBhvr additive="base">
                                        <p:cTn id="63"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8">
                                            <p:txEl>
                                              <p:pRg st="11" end="11"/>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8">
                                            <p:txEl>
                                              <p:pRg st="12" end="12"/>
                                            </p:txEl>
                                          </p:spTgt>
                                        </p:tgtEl>
                                        <p:attrNameLst>
                                          <p:attrName>style.visibility</p:attrName>
                                        </p:attrNameLst>
                                      </p:cBhvr>
                                      <p:to>
                                        <p:strVal val="visible"/>
                                      </p:to>
                                    </p:set>
                                    <p:anim calcmode="lin" valueType="num">
                                      <p:cBhvr additive="base">
                                        <p:cTn id="67" dur="500" fill="hold"/>
                                        <p:tgtEl>
                                          <p:spTgt spid="8">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8">
                                            <p:txEl>
                                              <p:pRg st="12" end="12"/>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8">
                                            <p:txEl>
                                              <p:pRg st="13" end="13"/>
                                            </p:txEl>
                                          </p:spTgt>
                                        </p:tgtEl>
                                        <p:attrNameLst>
                                          <p:attrName>style.visibility</p:attrName>
                                        </p:attrNameLst>
                                      </p:cBhvr>
                                      <p:to>
                                        <p:strVal val="visible"/>
                                      </p:to>
                                    </p:set>
                                    <p:anim calcmode="lin" valueType="num">
                                      <p:cBhvr additive="base">
                                        <p:cTn id="71" dur="500" fill="hold"/>
                                        <p:tgtEl>
                                          <p:spTgt spid="8">
                                            <p:txEl>
                                              <p:pRg st="13" end="1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8">
                                            <p:txEl>
                                              <p:pRg st="13" end="13"/>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8">
                                            <p:txEl>
                                              <p:pRg st="14" end="14"/>
                                            </p:txEl>
                                          </p:spTgt>
                                        </p:tgtEl>
                                        <p:attrNameLst>
                                          <p:attrName>style.visibility</p:attrName>
                                        </p:attrNameLst>
                                      </p:cBhvr>
                                      <p:to>
                                        <p:strVal val="visible"/>
                                      </p:to>
                                    </p:set>
                                    <p:anim calcmode="lin" valueType="num">
                                      <p:cBhvr additive="base">
                                        <p:cTn id="75" dur="500" fill="hold"/>
                                        <p:tgtEl>
                                          <p:spTgt spid="8">
                                            <p:txEl>
                                              <p:pRg st="14" end="14"/>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8">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8">
                                            <p:txEl>
                                              <p:pRg st="15" end="15"/>
                                            </p:txEl>
                                          </p:spTgt>
                                        </p:tgtEl>
                                        <p:attrNameLst>
                                          <p:attrName>style.visibility</p:attrName>
                                        </p:attrNameLst>
                                      </p:cBhvr>
                                      <p:to>
                                        <p:strVal val="visible"/>
                                      </p:to>
                                    </p:set>
                                    <p:anim calcmode="lin" valueType="num">
                                      <p:cBhvr additive="base">
                                        <p:cTn id="81" dur="2000" fill="hold"/>
                                        <p:tgtEl>
                                          <p:spTgt spid="8">
                                            <p:txEl>
                                              <p:pRg st="15" end="15"/>
                                            </p:txEl>
                                          </p:spTgt>
                                        </p:tgtEl>
                                        <p:attrNameLst>
                                          <p:attrName>ppt_x</p:attrName>
                                        </p:attrNameLst>
                                      </p:cBhvr>
                                      <p:tavLst>
                                        <p:tav tm="0">
                                          <p:val>
                                            <p:strVal val="#ppt_x"/>
                                          </p:val>
                                        </p:tav>
                                        <p:tav tm="100000">
                                          <p:val>
                                            <p:strVal val="#ppt_x"/>
                                          </p:val>
                                        </p:tav>
                                      </p:tavLst>
                                    </p:anim>
                                    <p:anim calcmode="lin" valueType="num">
                                      <p:cBhvr additive="base">
                                        <p:cTn id="82" dur="2000" fill="hold"/>
                                        <p:tgtEl>
                                          <p:spTgt spid="8">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additive="base">
                                        <p:cTn id="87" dur="500" fill="hold"/>
                                        <p:tgtEl>
                                          <p:spTgt spid="22"/>
                                        </p:tgtEl>
                                        <p:attrNameLst>
                                          <p:attrName>ppt_x</p:attrName>
                                        </p:attrNameLst>
                                      </p:cBhvr>
                                      <p:tavLst>
                                        <p:tav tm="0">
                                          <p:val>
                                            <p:strVal val="#ppt_x"/>
                                          </p:val>
                                        </p:tav>
                                        <p:tav tm="100000">
                                          <p:val>
                                            <p:strVal val="#ppt_x"/>
                                          </p:val>
                                        </p:tav>
                                      </p:tavLst>
                                    </p:anim>
                                    <p:anim calcmode="lin" valueType="num">
                                      <p:cBhvr additive="base">
                                        <p:cTn id="8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Programmers Specification of Computation (cont’d for notes)</a:t>
            </a:r>
            <a:endParaRPr lang="en-US" dirty="0"/>
          </a:p>
        </p:txBody>
      </p:sp>
      <p:sp>
        <p:nvSpPr>
          <p:cNvPr id="4" name="Rounded Rectangle 3"/>
          <p:cNvSpPr/>
          <p:nvPr/>
        </p:nvSpPr>
        <p:spPr>
          <a:xfrm>
            <a:off x="1658938" y="1493838"/>
            <a:ext cx="5351462" cy="45259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b="1" dirty="0">
              <a:solidFill>
                <a:schemeClr val="bg1"/>
              </a:solidFill>
              <a:latin typeface="Times New Roman"/>
              <a:ea typeface="Times New Roman"/>
            </a:endParaRPr>
          </a:p>
        </p:txBody>
      </p:sp>
      <p:pic>
        <p:nvPicPr>
          <p:cNvPr id="5" name="Content Placeholder 4" descr="InputImage.png"/>
          <p:cNvPicPr>
            <a:picLocks noChangeAspect="1"/>
          </p:cNvPicPr>
          <p:nvPr/>
        </p:nvPicPr>
        <p:blipFill>
          <a:blip r:embed="rId3" cstate="print"/>
          <a:srcRect/>
          <a:stretch>
            <a:fillRect/>
          </a:stretch>
        </p:blipFill>
        <p:spPr bwMode="auto">
          <a:xfrm>
            <a:off x="609600" y="3006725"/>
            <a:ext cx="1981200" cy="1489075"/>
          </a:xfrm>
          <a:prstGeom prst="rect">
            <a:avLst/>
          </a:prstGeom>
          <a:noFill/>
          <a:ln w="9525">
            <a:noFill/>
            <a:miter lim="800000"/>
            <a:headEnd/>
            <a:tailEnd/>
          </a:ln>
        </p:spPr>
      </p:pic>
      <p:pic>
        <p:nvPicPr>
          <p:cNvPr id="6" name="Picture 6" descr="OutputImage.png"/>
          <p:cNvPicPr>
            <a:picLocks noChangeAspect="1"/>
          </p:cNvPicPr>
          <p:nvPr/>
        </p:nvPicPr>
        <p:blipFill>
          <a:blip r:embed="rId4" cstate="print"/>
          <a:srcRect/>
          <a:stretch>
            <a:fillRect/>
          </a:stretch>
        </p:blipFill>
        <p:spPr bwMode="auto">
          <a:xfrm>
            <a:off x="6618288" y="3006725"/>
            <a:ext cx="1839912" cy="1371600"/>
          </a:xfrm>
          <a:prstGeom prst="rect">
            <a:avLst/>
          </a:prstGeom>
          <a:noFill/>
          <a:ln w="9525">
            <a:noFill/>
            <a:miter lim="800000"/>
            <a:headEnd/>
            <a:tailEnd/>
          </a:ln>
        </p:spPr>
      </p:pic>
      <p:sp>
        <p:nvSpPr>
          <p:cNvPr id="7" name="Rounded Rectangle 6"/>
          <p:cNvSpPr/>
          <p:nvPr/>
        </p:nvSpPr>
        <p:spPr>
          <a:xfrm>
            <a:off x="2057400" y="1676400"/>
            <a:ext cx="5334000" cy="457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indent="-457200" fontAlgn="auto">
              <a:spcBef>
                <a:spcPts val="0"/>
              </a:spcBef>
              <a:spcAft>
                <a:spcPts val="0"/>
              </a:spcAft>
              <a:defRPr/>
            </a:pPr>
            <a:r>
              <a:rPr lang="en-US" sz="1400" dirty="0">
                <a:solidFill>
                  <a:schemeClr val="bg1"/>
                </a:solidFill>
              </a:rPr>
              <a:t>(DSDeclare </a:t>
            </a:r>
            <a:r>
              <a:rPr lang="en-US" sz="1400" b="1" dirty="0">
                <a:solidFill>
                  <a:schemeClr val="bg1"/>
                </a:solidFill>
              </a:rPr>
              <a:t>Neighborhood   s   </a:t>
            </a:r>
            <a:r>
              <a:rPr lang="en-US" sz="1400" dirty="0">
                <a:solidFill>
                  <a:schemeClr val="bg1"/>
                </a:solidFill>
              </a:rPr>
              <a:t>:form (array (-1 1) (-1 1))                      	:of DSNumber)</a:t>
            </a:r>
          </a:p>
          <a:p>
            <a:pPr fontAlgn="auto">
              <a:spcBef>
                <a:spcPts val="0"/>
              </a:spcBef>
              <a:spcAft>
                <a:spcPts val="0"/>
              </a:spcAft>
              <a:defRPr/>
            </a:pPr>
            <a:r>
              <a:rPr lang="en-US" sz="1400" dirty="0">
                <a:solidFill>
                  <a:schemeClr val="bg1"/>
                </a:solidFill>
              </a:rPr>
              <a:t>(DSDeclare </a:t>
            </a:r>
            <a:r>
              <a:rPr lang="en-US" sz="1400" b="1" dirty="0">
                <a:solidFill>
                  <a:schemeClr val="bg1"/>
                </a:solidFill>
              </a:rPr>
              <a:t>Neighborhood  sp  </a:t>
            </a:r>
            <a:r>
              <a:rPr lang="en-US" sz="1400" dirty="0">
                <a:solidFill>
                  <a:schemeClr val="bg1"/>
                </a:solidFill>
              </a:rPr>
              <a:t>:form (array (-1 1) (-1 1)) </a:t>
            </a:r>
          </a:p>
          <a:p>
            <a:pPr fontAlgn="auto">
              <a:spcBef>
                <a:spcPts val="0"/>
              </a:spcBef>
              <a:spcAft>
                <a:spcPts val="0"/>
              </a:spcAft>
              <a:defRPr/>
            </a:pPr>
            <a:r>
              <a:rPr lang="en-US" sz="1400" dirty="0">
                <a:solidFill>
                  <a:schemeClr val="bg1"/>
                </a:solidFill>
              </a:rPr>
              <a:t>	:of DSNumber)</a:t>
            </a:r>
          </a:p>
          <a:p>
            <a:pPr fontAlgn="auto">
              <a:spcBef>
                <a:spcPts val="0"/>
              </a:spcBef>
              <a:spcAft>
                <a:spcPts val="0"/>
              </a:spcAft>
              <a:defRPr/>
            </a:pPr>
            <a:r>
              <a:rPr lang="en-US" sz="1400" dirty="0">
                <a:solidFill>
                  <a:schemeClr val="bg1"/>
                </a:solidFill>
              </a:rPr>
              <a:t>(DSDeclare </a:t>
            </a:r>
            <a:r>
              <a:rPr lang="en-US" sz="1400" b="1" dirty="0">
                <a:solidFill>
                  <a:schemeClr val="bg1"/>
                </a:solidFill>
              </a:rPr>
              <a:t>DSNumber   m</a:t>
            </a:r>
            <a:r>
              <a:rPr lang="en-US" sz="1400" dirty="0">
                <a:solidFill>
                  <a:schemeClr val="bg1"/>
                </a:solidFill>
              </a:rPr>
              <a:t>   :facts ((&gt; m 1)))</a:t>
            </a:r>
          </a:p>
          <a:p>
            <a:pPr fontAlgn="auto">
              <a:spcBef>
                <a:spcPts val="0"/>
              </a:spcBef>
              <a:spcAft>
                <a:spcPts val="0"/>
              </a:spcAft>
              <a:defRPr/>
            </a:pPr>
            <a:r>
              <a:rPr lang="en-US" sz="1400" dirty="0">
                <a:solidFill>
                  <a:schemeClr val="bg1"/>
                </a:solidFill>
              </a:rPr>
              <a:t>(DSDeclare </a:t>
            </a:r>
            <a:r>
              <a:rPr lang="en-US" sz="1400" b="1" dirty="0">
                <a:solidFill>
                  <a:schemeClr val="bg1"/>
                </a:solidFill>
              </a:rPr>
              <a:t>DSNumber   n</a:t>
            </a:r>
            <a:r>
              <a:rPr lang="en-US" sz="1400" dirty="0">
                <a:solidFill>
                  <a:schemeClr val="bg1"/>
                </a:solidFill>
              </a:rPr>
              <a:t>   :facts ((&gt; n 1)))</a:t>
            </a:r>
          </a:p>
          <a:p>
            <a:pPr fontAlgn="auto">
              <a:spcBef>
                <a:spcPts val="0"/>
              </a:spcBef>
              <a:spcAft>
                <a:spcPts val="0"/>
              </a:spcAft>
              <a:defRPr/>
            </a:pPr>
            <a:r>
              <a:rPr lang="en-US" sz="1400" dirty="0">
                <a:solidFill>
                  <a:schemeClr val="bg1"/>
                </a:solidFill>
              </a:rPr>
              <a:t>(DSDeclare </a:t>
            </a:r>
            <a:r>
              <a:rPr lang="en-US" sz="1400" b="1" dirty="0">
                <a:solidFill>
                  <a:schemeClr val="bg1"/>
                </a:solidFill>
              </a:rPr>
              <a:t>BWImage</a:t>
            </a:r>
            <a:r>
              <a:rPr lang="en-US" sz="1400" dirty="0">
                <a:solidFill>
                  <a:schemeClr val="bg1"/>
                </a:solidFill>
              </a:rPr>
              <a:t>   </a:t>
            </a:r>
            <a:r>
              <a:rPr lang="en-US" sz="1400" b="1" dirty="0">
                <a:solidFill>
                  <a:schemeClr val="bg1"/>
                </a:solidFill>
              </a:rPr>
              <a:t>a</a:t>
            </a:r>
            <a:r>
              <a:rPr lang="en-US" sz="1400" dirty="0">
                <a:solidFill>
                  <a:schemeClr val="bg1"/>
                </a:solidFill>
              </a:rPr>
              <a:t>   :form (array m n) :of BWPixel)</a:t>
            </a:r>
          </a:p>
          <a:p>
            <a:pPr fontAlgn="auto">
              <a:spcBef>
                <a:spcPts val="0"/>
              </a:spcBef>
              <a:spcAft>
                <a:spcPts val="0"/>
              </a:spcAft>
              <a:defRPr/>
            </a:pPr>
            <a:r>
              <a:rPr lang="en-US" sz="1400" dirty="0">
                <a:solidFill>
                  <a:schemeClr val="bg1"/>
                </a:solidFill>
              </a:rPr>
              <a:t>(DSDeclare </a:t>
            </a:r>
            <a:r>
              <a:rPr lang="en-US" sz="1400" b="1" dirty="0">
                <a:solidFill>
                  <a:schemeClr val="bg1"/>
                </a:solidFill>
              </a:rPr>
              <a:t>BWImage   b</a:t>
            </a:r>
            <a:r>
              <a:rPr lang="en-US" sz="1400" dirty="0">
                <a:solidFill>
                  <a:schemeClr val="bg1"/>
                </a:solidFill>
              </a:rPr>
              <a:t>   :form (array m n) :of BWPixel)</a:t>
            </a:r>
          </a:p>
          <a:p>
            <a:pPr fontAlgn="auto">
              <a:spcBef>
                <a:spcPts val="0"/>
              </a:spcBef>
              <a:spcAft>
                <a:spcPts val="0"/>
              </a:spcAft>
              <a:defRPr/>
            </a:pPr>
            <a:endParaRPr lang="en-US" sz="1400" dirty="0">
              <a:solidFill>
                <a:schemeClr val="bg1"/>
              </a:solidFill>
            </a:endParaRPr>
          </a:p>
          <a:p>
            <a:pPr fontAlgn="auto">
              <a:spcBef>
                <a:spcPts val="0"/>
              </a:spcBef>
              <a:spcAft>
                <a:spcPts val="0"/>
              </a:spcAft>
              <a:defRPr/>
            </a:pPr>
            <a:r>
              <a:rPr lang="en-US" sz="1400" dirty="0">
                <a:solidFill>
                  <a:schemeClr val="bg1"/>
                </a:solidFill>
              </a:rPr>
              <a:t>(Defcomponent </a:t>
            </a:r>
            <a:r>
              <a:rPr lang="en-US" sz="1400" b="1" dirty="0">
                <a:solidFill>
                  <a:schemeClr val="bg1"/>
                </a:solidFill>
              </a:rPr>
              <a:t>w</a:t>
            </a:r>
            <a:r>
              <a:rPr lang="en-US" sz="1400" dirty="0">
                <a:solidFill>
                  <a:schemeClr val="bg1"/>
                </a:solidFill>
              </a:rPr>
              <a:t> (</a:t>
            </a:r>
            <a:r>
              <a:rPr lang="en-US" sz="1400" b="1" dirty="0">
                <a:solidFill>
                  <a:schemeClr val="bg1"/>
                </a:solidFill>
              </a:rPr>
              <a:t>sp</a:t>
            </a:r>
            <a:r>
              <a:rPr lang="en-US" sz="1400" dirty="0">
                <a:solidFill>
                  <a:schemeClr val="bg1"/>
                </a:solidFill>
              </a:rPr>
              <a:t>  #. ArrayReference ?p ?q)</a:t>
            </a:r>
          </a:p>
          <a:p>
            <a:pPr fontAlgn="auto">
              <a:spcBef>
                <a:spcPts val="0"/>
              </a:spcBef>
              <a:spcAft>
                <a:spcPts val="0"/>
              </a:spcAft>
              <a:defRPr/>
            </a:pPr>
            <a:r>
              <a:rPr lang="en-US" sz="1400" dirty="0">
                <a:solidFill>
                  <a:schemeClr val="bg1"/>
                </a:solidFill>
              </a:rPr>
              <a:t>   (if (or (== ?</a:t>
            </a:r>
            <a:r>
              <a:rPr lang="en-US" sz="1400" dirty="0" err="1">
                <a:solidFill>
                  <a:schemeClr val="bg1"/>
                </a:solidFill>
              </a:rPr>
              <a:t>i</a:t>
            </a:r>
            <a:r>
              <a:rPr lang="en-US" sz="1400" dirty="0">
                <a:solidFill>
                  <a:schemeClr val="bg1"/>
                </a:solidFill>
              </a:rPr>
              <a:t>  ?ilow) (== ?j  ?</a:t>
            </a:r>
            <a:r>
              <a:rPr lang="en-US" sz="1400" dirty="0" err="1">
                <a:solidFill>
                  <a:schemeClr val="bg1"/>
                </a:solidFill>
              </a:rPr>
              <a:t>jlow</a:t>
            </a:r>
            <a:r>
              <a:rPr lang="en-US" sz="1400" dirty="0">
                <a:solidFill>
                  <a:schemeClr val="bg1"/>
                </a:solidFill>
              </a:rPr>
              <a:t>) </a:t>
            </a:r>
          </a:p>
          <a:p>
            <a:pPr fontAlgn="auto">
              <a:spcBef>
                <a:spcPts val="0"/>
              </a:spcBef>
              <a:spcAft>
                <a:spcPts val="0"/>
              </a:spcAft>
              <a:defRPr/>
            </a:pPr>
            <a:r>
              <a:rPr lang="en-US" sz="1400" dirty="0">
                <a:solidFill>
                  <a:schemeClr val="bg1"/>
                </a:solidFill>
              </a:rPr>
              <a:t>             (== ?</a:t>
            </a:r>
            <a:r>
              <a:rPr lang="en-US" sz="1400" dirty="0" err="1">
                <a:solidFill>
                  <a:schemeClr val="bg1"/>
                </a:solidFill>
              </a:rPr>
              <a:t>i</a:t>
            </a:r>
            <a:r>
              <a:rPr lang="en-US" sz="1400" dirty="0">
                <a:solidFill>
                  <a:schemeClr val="bg1"/>
                </a:solidFill>
              </a:rPr>
              <a:t> ?</a:t>
            </a:r>
            <a:r>
              <a:rPr lang="en-US" sz="1400" dirty="0" err="1">
                <a:solidFill>
                  <a:schemeClr val="bg1"/>
                </a:solidFill>
              </a:rPr>
              <a:t>ihigh</a:t>
            </a:r>
            <a:r>
              <a:rPr lang="en-US" sz="1400" dirty="0">
                <a:solidFill>
                  <a:schemeClr val="bg1"/>
                </a:solidFill>
              </a:rPr>
              <a:t>) (== ?j ?</a:t>
            </a:r>
            <a:r>
              <a:rPr lang="en-US" sz="1400" dirty="0" err="1">
                <a:solidFill>
                  <a:schemeClr val="bg1"/>
                </a:solidFill>
              </a:rPr>
              <a:t>jhigh</a:t>
            </a:r>
            <a:r>
              <a:rPr lang="en-US" sz="1400" dirty="0">
                <a:solidFill>
                  <a:schemeClr val="bg1"/>
                </a:solidFill>
              </a:rPr>
              <a:t>) </a:t>
            </a:r>
          </a:p>
          <a:p>
            <a:pPr fontAlgn="auto">
              <a:spcBef>
                <a:spcPts val="0"/>
              </a:spcBef>
              <a:spcAft>
                <a:spcPts val="0"/>
              </a:spcAft>
              <a:defRPr/>
            </a:pPr>
            <a:r>
              <a:rPr lang="en-US" sz="1400" dirty="0">
                <a:solidFill>
                  <a:schemeClr val="bg1"/>
                </a:solidFill>
              </a:rPr>
              <a:t>	      (tags (constraints </a:t>
            </a:r>
            <a:r>
              <a:rPr lang="en-US" sz="1400" dirty="0" err="1">
                <a:solidFill>
                  <a:schemeClr val="bg1"/>
                </a:solidFill>
              </a:rPr>
              <a:t>partitionmatrixtest</a:t>
            </a:r>
            <a:r>
              <a:rPr lang="en-US" sz="1400" dirty="0">
                <a:solidFill>
                  <a:schemeClr val="bg1"/>
                </a:solidFill>
              </a:rPr>
              <a:t> edge)))</a:t>
            </a:r>
          </a:p>
          <a:p>
            <a:pPr fontAlgn="auto">
              <a:spcBef>
                <a:spcPts val="0"/>
              </a:spcBef>
              <a:spcAft>
                <a:spcPts val="0"/>
              </a:spcAft>
              <a:defRPr/>
            </a:pPr>
            <a:r>
              <a:rPr lang="en-US" sz="1400" dirty="0">
                <a:solidFill>
                  <a:schemeClr val="bg1"/>
                </a:solidFill>
              </a:rPr>
              <a:t>        (then 0) (else (if (and (!= ?p 0) (!= ?q 0))  </a:t>
            </a:r>
          </a:p>
          <a:p>
            <a:pPr fontAlgn="auto">
              <a:spcBef>
                <a:spcPts val="0"/>
              </a:spcBef>
              <a:spcAft>
                <a:spcPts val="0"/>
              </a:spcAft>
              <a:defRPr/>
            </a:pPr>
            <a:r>
              <a:rPr lang="en-US" sz="1400" dirty="0">
                <a:solidFill>
                  <a:schemeClr val="bg1"/>
                </a:solidFill>
              </a:rPr>
              <a:t>                               (then ?q) (else (if (and (== ?p 0) (!= ?q 0)) </a:t>
            </a:r>
          </a:p>
          <a:p>
            <a:pPr fontAlgn="auto">
              <a:spcBef>
                <a:spcPts val="0"/>
              </a:spcBef>
              <a:spcAft>
                <a:spcPts val="0"/>
              </a:spcAft>
              <a:defRPr/>
            </a:pPr>
            <a:r>
              <a:rPr lang="en-US" sz="1400" dirty="0">
                <a:solidFill>
                  <a:schemeClr val="bg1"/>
                </a:solidFill>
              </a:rPr>
              <a:t>                                  (then (* 2 ?q)) (else 0)))))))</a:t>
            </a:r>
          </a:p>
          <a:p>
            <a:pPr fontAlgn="auto">
              <a:spcBef>
                <a:spcPts val="0"/>
              </a:spcBef>
              <a:spcAft>
                <a:spcPts val="0"/>
              </a:spcAft>
              <a:defRPr/>
            </a:pPr>
            <a:r>
              <a:rPr lang="en-US" sz="1400" dirty="0">
                <a:solidFill>
                  <a:schemeClr val="bg1"/>
                </a:solidFill>
              </a:rPr>
              <a:t>(Defcomponent </a:t>
            </a:r>
            <a:r>
              <a:rPr lang="en-US" sz="1400" b="1" dirty="0">
                <a:solidFill>
                  <a:schemeClr val="bg1"/>
                </a:solidFill>
              </a:rPr>
              <a:t>w</a:t>
            </a:r>
            <a:r>
              <a:rPr lang="en-US" sz="1400" dirty="0">
                <a:solidFill>
                  <a:schemeClr val="bg1"/>
                </a:solidFill>
              </a:rPr>
              <a:t> (</a:t>
            </a:r>
            <a:r>
              <a:rPr lang="en-US" sz="1400" b="1" dirty="0">
                <a:solidFill>
                  <a:schemeClr val="bg1"/>
                </a:solidFill>
              </a:rPr>
              <a:t>s</a:t>
            </a:r>
            <a:r>
              <a:rPr lang="en-US" sz="1400" dirty="0">
                <a:solidFill>
                  <a:schemeClr val="bg1"/>
                </a:solidFill>
              </a:rPr>
              <a:t>  #. ArrayReference ?p ?q) ….)</a:t>
            </a:r>
          </a:p>
          <a:p>
            <a:pPr fontAlgn="auto">
              <a:spcBef>
                <a:spcPts val="0"/>
              </a:spcBef>
              <a:spcAft>
                <a:spcPts val="0"/>
              </a:spcAft>
              <a:defRPr/>
            </a:pPr>
            <a:endParaRPr lang="en-US" sz="1400" dirty="0">
              <a:solidFill>
                <a:schemeClr val="bg1"/>
              </a:solidFill>
            </a:endParaRPr>
          </a:p>
          <a:p>
            <a:pPr fontAlgn="auto">
              <a:spcBef>
                <a:spcPts val="0"/>
              </a:spcBef>
              <a:spcAft>
                <a:spcPts val="0"/>
              </a:spcAft>
              <a:defRPr/>
            </a:pPr>
            <a:endParaRPr lang="en-US" sz="1400" dirty="0">
              <a:solidFill>
                <a:schemeClr val="bg1"/>
              </a:solidFill>
            </a:endParaRPr>
          </a:p>
          <a:p>
            <a:pPr fontAlgn="auto">
              <a:spcBef>
                <a:spcPts val="0"/>
              </a:spcBef>
              <a:spcAft>
                <a:spcPts val="0"/>
              </a:spcAft>
              <a:defRPr/>
            </a:pPr>
            <a:r>
              <a:rPr lang="en-US" sz="1400" b="1" dirty="0">
                <a:solidFill>
                  <a:schemeClr val="bg1"/>
                </a:solidFill>
              </a:rPr>
              <a:t>b = [(a</a:t>
            </a:r>
            <a:r>
              <a:rPr lang="en-US" sz="1400" b="1" dirty="0">
                <a:solidFill>
                  <a:srgbClr val="C00000"/>
                </a:solidFill>
                <a:latin typeface="Symbol"/>
                <a:ea typeface="Times New Roman"/>
                <a:cs typeface="Times New Roman"/>
              </a:rPr>
              <a:t> Å </a:t>
            </a:r>
            <a:r>
              <a:rPr lang="en-US" sz="1400" b="1" dirty="0">
                <a:solidFill>
                  <a:schemeClr val="bg1"/>
                </a:solidFill>
              </a:rPr>
              <a:t>s)</a:t>
            </a:r>
            <a:r>
              <a:rPr lang="en-US" sz="1400" b="1" baseline="30000" dirty="0">
                <a:solidFill>
                  <a:schemeClr val="bg1"/>
                </a:solidFill>
              </a:rPr>
              <a:t>2</a:t>
            </a:r>
            <a:r>
              <a:rPr lang="en-US" sz="1400" b="1" dirty="0">
                <a:solidFill>
                  <a:schemeClr val="bg1"/>
                </a:solidFill>
              </a:rPr>
              <a:t> +(a</a:t>
            </a:r>
            <a:r>
              <a:rPr lang="en-US" sz="1400" b="1" dirty="0">
                <a:solidFill>
                  <a:srgbClr val="C00000"/>
                </a:solidFill>
                <a:latin typeface="Symbol"/>
                <a:ea typeface="Times New Roman"/>
                <a:cs typeface="Times New Roman"/>
              </a:rPr>
              <a:t> Å </a:t>
            </a:r>
            <a:r>
              <a:rPr lang="en-US" sz="1400" b="1" dirty="0">
                <a:solidFill>
                  <a:schemeClr val="bg1"/>
                </a:solidFill>
              </a:rPr>
              <a:t>sp)</a:t>
            </a:r>
            <a:r>
              <a:rPr lang="en-US" sz="1400" b="1" baseline="30000" dirty="0">
                <a:solidFill>
                  <a:schemeClr val="bg1"/>
                </a:solidFill>
              </a:rPr>
              <a:t>2</a:t>
            </a:r>
            <a:r>
              <a:rPr lang="en-US" sz="1400" b="1" dirty="0">
                <a:solidFill>
                  <a:schemeClr val="bg1"/>
                </a:solidFill>
              </a:rPr>
              <a:t>]</a:t>
            </a:r>
            <a:r>
              <a:rPr lang="en-US" sz="1400" b="1" baseline="30000" dirty="0">
                <a:solidFill>
                  <a:schemeClr val="bg1"/>
                </a:solidFill>
              </a:rPr>
              <a:t>1/2 </a:t>
            </a:r>
          </a:p>
        </p:txBody>
      </p:sp>
      <p:sp>
        <p:nvSpPr>
          <p:cNvPr id="8" name="TextBox 18"/>
          <p:cNvSpPr txBox="1">
            <a:spLocks noChangeArrowheads="1"/>
          </p:cNvSpPr>
          <p:nvPr/>
        </p:nvSpPr>
        <p:spPr bwMode="auto">
          <a:xfrm>
            <a:off x="990600" y="2173288"/>
            <a:ext cx="457200" cy="646112"/>
          </a:xfrm>
          <a:prstGeom prst="rect">
            <a:avLst/>
          </a:prstGeom>
          <a:noFill/>
          <a:ln w="9525">
            <a:noFill/>
            <a:miter lim="800000"/>
            <a:headEnd/>
            <a:tailEnd/>
          </a:ln>
        </p:spPr>
        <p:txBody>
          <a:bodyPr>
            <a:spAutoFit/>
          </a:bodyPr>
          <a:lstStyle/>
          <a:p>
            <a:r>
              <a:rPr lang="en-US" sz="3600">
                <a:latin typeface="Book Antiqua" pitchFamily="18" charset="0"/>
              </a:rPr>
              <a:t>a</a:t>
            </a:r>
          </a:p>
        </p:txBody>
      </p:sp>
      <p:sp>
        <p:nvSpPr>
          <p:cNvPr id="9" name="TextBox 19"/>
          <p:cNvSpPr txBox="1">
            <a:spLocks noChangeArrowheads="1"/>
          </p:cNvSpPr>
          <p:nvPr/>
        </p:nvSpPr>
        <p:spPr bwMode="auto">
          <a:xfrm>
            <a:off x="7620000" y="2173288"/>
            <a:ext cx="457200" cy="646112"/>
          </a:xfrm>
          <a:prstGeom prst="rect">
            <a:avLst/>
          </a:prstGeom>
          <a:noFill/>
          <a:ln w="9525">
            <a:noFill/>
            <a:miter lim="800000"/>
            <a:headEnd/>
            <a:tailEnd/>
          </a:ln>
        </p:spPr>
        <p:txBody>
          <a:bodyPr>
            <a:spAutoFit/>
          </a:bodyPr>
          <a:lstStyle/>
          <a:p>
            <a:r>
              <a:rPr lang="en-US" sz="3600" b="1">
                <a:latin typeface="Book Antiqua" pitchFamily="18" charset="0"/>
              </a:rPr>
              <a:t>b</a:t>
            </a:r>
          </a:p>
        </p:txBody>
      </p:sp>
      <p:sp>
        <p:nvSpPr>
          <p:cNvPr id="10" name="Action Button: Forward or Next 9">
            <a:hlinkClick r:id="" action="ppaction://hlinkshowjump?jump=nextslide" highlightClick="1"/>
          </p:cNvPr>
          <p:cNvSpPr/>
          <p:nvPr/>
        </p:nvSpPr>
        <p:spPr>
          <a:xfrm>
            <a:off x="7010400" y="2173288"/>
            <a:ext cx="381000" cy="26511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1" name="Group 10"/>
          <p:cNvGrpSpPr>
            <a:grpSpLocks/>
          </p:cNvGrpSpPr>
          <p:nvPr/>
        </p:nvGrpSpPr>
        <p:grpSpPr bwMode="auto">
          <a:xfrm>
            <a:off x="5334000" y="5486400"/>
            <a:ext cx="3124200" cy="914400"/>
            <a:chOff x="5334000" y="5486400"/>
            <a:chExt cx="3124200" cy="914400"/>
          </a:xfrm>
        </p:grpSpPr>
        <p:sp>
          <p:nvSpPr>
            <p:cNvPr id="12" name="Rectangle 11"/>
            <p:cNvSpPr/>
            <p:nvPr/>
          </p:nvSpPr>
          <p:spPr>
            <a:xfrm>
              <a:off x="5334000" y="5486400"/>
              <a:ext cx="3124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200" b="1" dirty="0">
                  <a:solidFill>
                    <a:schemeClr val="tx1"/>
                  </a:solidFill>
                </a:rPr>
                <a:t>Built-In </a:t>
              </a:r>
              <a:r>
                <a:rPr lang="en-US" sz="1200" b="1" dirty="0" err="1">
                  <a:solidFill>
                    <a:schemeClr val="tx1"/>
                  </a:solidFill>
                </a:rPr>
                <a:t>Def</a:t>
              </a:r>
              <a:r>
                <a:rPr lang="en-US" sz="1200" b="1" dirty="0">
                  <a:solidFill>
                    <a:schemeClr val="tx1"/>
                  </a:solidFill>
                </a:rPr>
                <a:t>:</a:t>
              </a:r>
            </a:p>
            <a:p>
              <a:pPr fontAlgn="auto">
                <a:spcBef>
                  <a:spcPts val="0"/>
                </a:spcBef>
                <a:spcAft>
                  <a:spcPts val="0"/>
                </a:spcAft>
                <a:defRPr/>
              </a:pPr>
              <a:r>
                <a:rPr lang="pl-PL" b="1" dirty="0">
                  <a:solidFill>
                    <a:srgbClr val="C00000"/>
                  </a:solidFill>
                </a:rPr>
                <a:t>(a</a:t>
              </a:r>
              <a:r>
                <a:rPr lang="pl-PL" b="1" baseline="-25000" dirty="0">
                  <a:solidFill>
                    <a:srgbClr val="C00000"/>
                  </a:solidFill>
                </a:rPr>
                <a:t>i.j</a:t>
              </a:r>
              <a:r>
                <a:rPr lang="pl-PL" b="1" dirty="0">
                  <a:solidFill>
                    <a:srgbClr val="C00000"/>
                  </a:solidFill>
                </a:rPr>
                <a:t> </a:t>
              </a:r>
              <a:r>
                <a:rPr lang="en-US" b="1" dirty="0">
                  <a:solidFill>
                    <a:srgbClr val="C00000"/>
                  </a:solidFill>
                  <a:latin typeface="Symbol"/>
                  <a:ea typeface="Times New Roman"/>
                  <a:cs typeface="Times New Roman"/>
                </a:rPr>
                <a:t>Å</a:t>
              </a:r>
              <a:r>
                <a:rPr lang="pl-PL" b="1" dirty="0">
                  <a:solidFill>
                    <a:srgbClr val="C00000"/>
                  </a:solidFill>
                </a:rPr>
                <a:t> s) = </a:t>
              </a:r>
              <a:endParaRPr lang="en-US" b="1" dirty="0">
                <a:solidFill>
                  <a:srgbClr val="C00000"/>
                </a:solidFill>
              </a:endParaRPr>
            </a:p>
            <a:p>
              <a:pPr fontAlgn="auto">
                <a:spcBef>
                  <a:spcPts val="0"/>
                </a:spcBef>
                <a:spcAft>
                  <a:spcPts val="0"/>
                </a:spcAft>
                <a:defRPr/>
              </a:pPr>
              <a:r>
                <a:rPr lang="en-US" b="1" dirty="0">
                  <a:solidFill>
                    <a:srgbClr val="C00000"/>
                  </a:solidFill>
                </a:rPr>
                <a:t>       </a:t>
              </a:r>
              <a:r>
                <a:rPr lang="pl-PL" b="1" dirty="0">
                  <a:solidFill>
                    <a:srgbClr val="C00000"/>
                  </a:solidFill>
                </a:rPr>
                <a:t>(Σ</a:t>
              </a:r>
              <a:r>
                <a:rPr lang="pl-PL" b="1" baseline="-25000" dirty="0">
                  <a:solidFill>
                    <a:srgbClr val="C00000"/>
                  </a:solidFill>
                </a:rPr>
                <a:t>p, q</a:t>
              </a:r>
              <a:r>
                <a:rPr lang="pl-PL" b="1" dirty="0">
                  <a:solidFill>
                    <a:srgbClr val="C00000"/>
                  </a:solidFill>
                </a:rPr>
                <a:t> (w(s)</a:t>
              </a:r>
              <a:r>
                <a:rPr lang="pl-PL" b="1" baseline="-25000" dirty="0">
                  <a:solidFill>
                    <a:srgbClr val="C00000"/>
                  </a:solidFill>
                </a:rPr>
                <a:t>p , q</a:t>
              </a:r>
              <a:r>
                <a:rPr lang="pl-PL" b="1" dirty="0">
                  <a:solidFill>
                    <a:srgbClr val="C00000"/>
                  </a:solidFill>
                </a:rPr>
                <a:t> * a </a:t>
              </a:r>
              <a:r>
                <a:rPr lang="pl-PL" b="1" baseline="-25000" dirty="0">
                  <a:solidFill>
                    <a:srgbClr val="C00000"/>
                  </a:solidFill>
                </a:rPr>
                <a:t>i+p , j+q</a:t>
              </a:r>
              <a:r>
                <a:rPr lang="pl-PL" b="1" dirty="0">
                  <a:solidFill>
                    <a:srgbClr val="C00000"/>
                  </a:solidFill>
                </a:rPr>
                <a:t> )</a:t>
              </a:r>
              <a:endParaRPr lang="en-US" dirty="0">
                <a:solidFill>
                  <a:srgbClr val="C00000"/>
                </a:solidFill>
              </a:endParaRPr>
            </a:p>
          </p:txBody>
        </p:sp>
        <p:sp>
          <p:nvSpPr>
            <p:cNvPr id="13" name="Action Button: Forward or Next 12">
              <a:hlinkClick r:id="rId5" action="ppaction://hlinksldjump" highlightClick="1"/>
            </p:cNvPr>
            <p:cNvSpPr/>
            <p:nvPr/>
          </p:nvSpPr>
          <p:spPr>
            <a:xfrm>
              <a:off x="6896100" y="5638800"/>
              <a:ext cx="952500" cy="304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Center</a:t>
              </a:r>
            </a:p>
          </p:txBody>
        </p:sp>
      </p:grpSp>
      <p:sp>
        <p:nvSpPr>
          <p:cNvPr id="14" name="Action Button: Forward or Next 13">
            <a:hlinkClick r:id="rId6" action="ppaction://hlinksldjump" highlightClick="1"/>
          </p:cNvPr>
          <p:cNvSpPr/>
          <p:nvPr/>
        </p:nvSpPr>
        <p:spPr>
          <a:xfrm>
            <a:off x="2209800" y="5486400"/>
            <a:ext cx="29718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Specializations of w of sp</a:t>
            </a:r>
            <a:endParaRPr lang="en-US" dirty="0"/>
          </a:p>
        </p:txBody>
      </p:sp>
      <p:sp>
        <p:nvSpPr>
          <p:cNvPr id="15" name="Action Button: Forward or Next 14">
            <a:hlinkClick r:id="rId7" action="ppaction://hlinksldjump" highlightClick="1"/>
          </p:cNvPr>
          <p:cNvSpPr/>
          <p:nvPr/>
        </p:nvSpPr>
        <p:spPr>
          <a:xfrm>
            <a:off x="5638800" y="1371600"/>
            <a:ext cx="25908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Preview of Machinery</a:t>
            </a:r>
            <a:endParaRPr lang="en-US" dirty="0"/>
          </a:p>
        </p:txBody>
      </p:sp>
      <p:sp>
        <p:nvSpPr>
          <p:cNvPr id="16" name="Action Button: Forward or Next 15">
            <a:hlinkClick r:id="rId8" action="ppaction://hlinksldjump" highlightClick="1"/>
          </p:cNvPr>
          <p:cNvSpPr/>
          <p:nvPr/>
        </p:nvSpPr>
        <p:spPr>
          <a:xfrm>
            <a:off x="7924800" y="5638800"/>
            <a:ext cx="838200" cy="304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Edge</a:t>
            </a:r>
          </a:p>
        </p:txBody>
      </p:sp>
      <p:grpSp>
        <p:nvGrpSpPr>
          <p:cNvPr id="17" name="Group 16"/>
          <p:cNvGrpSpPr/>
          <p:nvPr/>
        </p:nvGrpSpPr>
        <p:grpSpPr>
          <a:xfrm>
            <a:off x="3962400" y="3006725"/>
            <a:ext cx="4806156" cy="1911350"/>
            <a:chOff x="3962400" y="3006725"/>
            <a:chExt cx="4806156" cy="1911350"/>
          </a:xfrm>
        </p:grpSpPr>
        <p:sp>
          <p:nvSpPr>
            <p:cNvPr id="18" name="Right Brace 17"/>
            <p:cNvSpPr/>
            <p:nvPr/>
          </p:nvSpPr>
          <p:spPr>
            <a:xfrm>
              <a:off x="5181600" y="3962400"/>
              <a:ext cx="152400" cy="415925"/>
            </a:xfrm>
            <a:prstGeom prst="rightBrace">
              <a:avLst/>
            </a:prstGeom>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ectangle 18"/>
            <p:cNvSpPr/>
            <p:nvPr/>
          </p:nvSpPr>
          <p:spPr>
            <a:xfrm>
              <a:off x="3962400" y="4378325"/>
              <a:ext cx="2933700" cy="26987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ine Callout 1 19"/>
            <p:cNvSpPr/>
            <p:nvPr/>
          </p:nvSpPr>
          <p:spPr>
            <a:xfrm>
              <a:off x="6923088" y="3006725"/>
              <a:ext cx="1687512" cy="955675"/>
            </a:xfrm>
            <a:prstGeom prst="borderCallout1">
              <a:avLst>
                <a:gd name="adj1" fmla="val 18750"/>
                <a:gd name="adj2" fmla="val -8333"/>
                <a:gd name="adj3" fmla="val 121470"/>
                <a:gd name="adj4" fmla="val -88959"/>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Partitioning</a:t>
              </a:r>
            </a:p>
            <a:p>
              <a:pPr algn="ctr"/>
              <a:r>
                <a:rPr lang="en-US" dirty="0" smtClean="0">
                  <a:solidFill>
                    <a:srgbClr val="FF0000"/>
                  </a:solidFill>
                </a:rPr>
                <a:t>Conditions (PC)</a:t>
              </a:r>
              <a:endParaRPr lang="en-US" dirty="0">
                <a:solidFill>
                  <a:srgbClr val="FF0000"/>
                </a:solidFill>
              </a:endParaRPr>
            </a:p>
          </p:txBody>
        </p:sp>
        <p:sp>
          <p:nvSpPr>
            <p:cNvPr id="21" name="Line Callout 1 20"/>
            <p:cNvSpPr/>
            <p:nvPr/>
          </p:nvSpPr>
          <p:spPr>
            <a:xfrm>
              <a:off x="7081044" y="4038600"/>
              <a:ext cx="1687512" cy="879475"/>
            </a:xfrm>
            <a:prstGeom prst="borderCallout1">
              <a:avLst>
                <a:gd name="adj1" fmla="val 18750"/>
                <a:gd name="adj2" fmla="val -8333"/>
                <a:gd name="adj3" fmla="val 37145"/>
                <a:gd name="adj4" fmla="val -20662"/>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Constraint: PC</a:t>
              </a:r>
            </a:p>
            <a:p>
              <a:pPr algn="ctr"/>
              <a:r>
                <a:rPr lang="en-US" dirty="0" smtClean="0">
                  <a:solidFill>
                    <a:srgbClr val="FF0000"/>
                  </a:solidFill>
                </a:rPr>
                <a:t>Id’s Matrix </a:t>
              </a:r>
            </a:p>
            <a:p>
              <a:pPr algn="ctr"/>
              <a:r>
                <a:rPr lang="en-US" dirty="0" smtClean="0">
                  <a:solidFill>
                    <a:srgbClr val="FF0000"/>
                  </a:solidFill>
                </a:rPr>
                <a:t>Edges</a:t>
              </a:r>
              <a:endParaRPr lang="en-US" dirty="0">
                <a:solidFill>
                  <a:srgbClr val="FF0000"/>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8" end="18"/>
                                            </p:txEl>
                                          </p:spTgt>
                                        </p:tgtEl>
                                        <p:attrNameLst>
                                          <p:attrName>style.visibility</p:attrName>
                                        </p:attrNameLst>
                                      </p:cBhvr>
                                      <p:to>
                                        <p:strVal val="visible"/>
                                      </p:to>
                                    </p:set>
                                    <p:anim calcmode="lin" valueType="num">
                                      <p:cBhvr additive="base">
                                        <p:cTn id="7" dur="1000" fill="hold"/>
                                        <p:tgtEl>
                                          <p:spTgt spid="7">
                                            <p:txEl>
                                              <p:pRg st="18" end="18"/>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7">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7">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 calcmode="lin" valueType="num">
                                      <p:cBhvr additive="base">
                                        <p:cTn id="17"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7">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 calcmode="lin" valueType="num">
                                      <p:cBhvr additive="base">
                                        <p:cTn id="21"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7">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 calcmode="lin" valueType="num">
                                      <p:cBhvr additive="base">
                                        <p:cTn id="25"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7">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 calcmode="lin" valueType="num">
                                      <p:cBhvr additive="base">
                                        <p:cTn id="3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7">
                                            <p:txEl>
                                              <p:pRg st="1" end="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 calcmode="lin" valueType="num">
                                      <p:cBhvr additive="base">
                                        <p:cTn id="3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7">
                                            <p:txEl>
                                              <p:pRg st="8" end="8"/>
                                            </p:txEl>
                                          </p:spTgt>
                                        </p:tgtEl>
                                        <p:attrNameLst>
                                          <p:attrName>style.visibility</p:attrName>
                                        </p:attrNameLst>
                                      </p:cBhvr>
                                      <p:to>
                                        <p:strVal val="visible"/>
                                      </p:to>
                                    </p:set>
                                    <p:anim calcmode="lin" valueType="num">
                                      <p:cBhvr additive="base">
                                        <p:cTn id="51"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
                                            <p:txEl>
                                              <p:pRg st="9" end="9"/>
                                            </p:txEl>
                                          </p:spTgt>
                                        </p:tgtEl>
                                        <p:attrNameLst>
                                          <p:attrName>style.visibility</p:attrName>
                                        </p:attrNameLst>
                                      </p:cBhvr>
                                      <p:to>
                                        <p:strVal val="visible"/>
                                      </p:to>
                                    </p:set>
                                    <p:anim calcmode="lin" valueType="num">
                                      <p:cBhvr additive="base">
                                        <p:cTn id="55"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
                                            <p:txEl>
                                              <p:pRg st="10" end="10"/>
                                            </p:txEl>
                                          </p:spTgt>
                                        </p:tgtEl>
                                        <p:attrNameLst>
                                          <p:attrName>style.visibility</p:attrName>
                                        </p:attrNameLst>
                                      </p:cBhvr>
                                      <p:to>
                                        <p:strVal val="visible"/>
                                      </p:to>
                                    </p:set>
                                    <p:anim calcmode="lin" valueType="num">
                                      <p:cBhvr additive="base">
                                        <p:cTn id="59"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
                                            <p:txEl>
                                              <p:pRg st="10" end="10"/>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7">
                                            <p:txEl>
                                              <p:pRg st="11" end="11"/>
                                            </p:txEl>
                                          </p:spTgt>
                                        </p:tgtEl>
                                        <p:attrNameLst>
                                          <p:attrName>style.visibility</p:attrName>
                                        </p:attrNameLst>
                                      </p:cBhvr>
                                      <p:to>
                                        <p:strVal val="visible"/>
                                      </p:to>
                                    </p:set>
                                    <p:anim calcmode="lin" valueType="num">
                                      <p:cBhvr additive="base">
                                        <p:cTn id="63"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
                                            <p:txEl>
                                              <p:pRg st="11" end="11"/>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7">
                                            <p:txEl>
                                              <p:pRg st="12" end="12"/>
                                            </p:txEl>
                                          </p:spTgt>
                                        </p:tgtEl>
                                        <p:attrNameLst>
                                          <p:attrName>style.visibility</p:attrName>
                                        </p:attrNameLst>
                                      </p:cBhvr>
                                      <p:to>
                                        <p:strVal val="visible"/>
                                      </p:to>
                                    </p:set>
                                    <p:anim calcmode="lin" valueType="num">
                                      <p:cBhvr additive="base">
                                        <p:cTn id="67"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12" end="12"/>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7">
                                            <p:txEl>
                                              <p:pRg st="13" end="13"/>
                                            </p:txEl>
                                          </p:spTgt>
                                        </p:tgtEl>
                                        <p:attrNameLst>
                                          <p:attrName>style.visibility</p:attrName>
                                        </p:attrNameLst>
                                      </p:cBhvr>
                                      <p:to>
                                        <p:strVal val="visible"/>
                                      </p:to>
                                    </p:set>
                                    <p:anim calcmode="lin" valueType="num">
                                      <p:cBhvr additive="base">
                                        <p:cTn id="71" dur="500" fill="hold"/>
                                        <p:tgtEl>
                                          <p:spTgt spid="7">
                                            <p:txEl>
                                              <p:pRg st="13" end="1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7">
                                            <p:txEl>
                                              <p:pRg st="13" end="13"/>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7">
                                            <p:txEl>
                                              <p:pRg st="14" end="14"/>
                                            </p:txEl>
                                          </p:spTgt>
                                        </p:tgtEl>
                                        <p:attrNameLst>
                                          <p:attrName>style.visibility</p:attrName>
                                        </p:attrNameLst>
                                      </p:cBhvr>
                                      <p:to>
                                        <p:strVal val="visible"/>
                                      </p:to>
                                    </p:set>
                                    <p:anim calcmode="lin" valueType="num">
                                      <p:cBhvr additive="base">
                                        <p:cTn id="75" dur="500" fill="hold"/>
                                        <p:tgtEl>
                                          <p:spTgt spid="7">
                                            <p:txEl>
                                              <p:pRg st="14" end="14"/>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7">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7">
                                            <p:txEl>
                                              <p:pRg st="15" end="15"/>
                                            </p:txEl>
                                          </p:spTgt>
                                        </p:tgtEl>
                                        <p:attrNameLst>
                                          <p:attrName>style.visibility</p:attrName>
                                        </p:attrNameLst>
                                      </p:cBhvr>
                                      <p:to>
                                        <p:strVal val="visible"/>
                                      </p:to>
                                    </p:set>
                                    <p:anim calcmode="lin" valueType="num">
                                      <p:cBhvr additive="base">
                                        <p:cTn id="81" dur="2000" fill="hold"/>
                                        <p:tgtEl>
                                          <p:spTgt spid="7">
                                            <p:txEl>
                                              <p:pRg st="15" end="15"/>
                                            </p:txEl>
                                          </p:spTgt>
                                        </p:tgtEl>
                                        <p:attrNameLst>
                                          <p:attrName>ppt_x</p:attrName>
                                        </p:attrNameLst>
                                      </p:cBhvr>
                                      <p:tavLst>
                                        <p:tav tm="0">
                                          <p:val>
                                            <p:strVal val="#ppt_x"/>
                                          </p:val>
                                        </p:tav>
                                        <p:tav tm="100000">
                                          <p:val>
                                            <p:strVal val="#ppt_x"/>
                                          </p:val>
                                        </p:tav>
                                      </p:tavLst>
                                    </p:anim>
                                    <p:anim calcmode="lin" valueType="num">
                                      <p:cBhvr additive="base">
                                        <p:cTn id="82" dur="2000" fill="hold"/>
                                        <p:tgtEl>
                                          <p:spTgt spid="7">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ppt_x"/>
                                          </p:val>
                                        </p:tav>
                                        <p:tav tm="100000">
                                          <p:val>
                                            <p:strVal val="#ppt_x"/>
                                          </p:val>
                                        </p:tav>
                                      </p:tavLst>
                                    </p:anim>
                                    <p:anim calcmode="lin" valueType="num">
                                      <p:cBhvr additive="base">
                                        <p:cTn id="8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Programmers Specification of Computation (cont’d for notes)</a:t>
            </a:r>
            <a:endParaRPr lang="en-US" dirty="0"/>
          </a:p>
        </p:txBody>
      </p:sp>
      <p:sp>
        <p:nvSpPr>
          <p:cNvPr id="4" name="Rounded Rectangle 3"/>
          <p:cNvSpPr/>
          <p:nvPr/>
        </p:nvSpPr>
        <p:spPr>
          <a:xfrm>
            <a:off x="1658938" y="1493838"/>
            <a:ext cx="5351462" cy="45259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b="1" dirty="0">
              <a:solidFill>
                <a:schemeClr val="bg1"/>
              </a:solidFill>
              <a:latin typeface="Times New Roman"/>
              <a:ea typeface="Times New Roman"/>
            </a:endParaRPr>
          </a:p>
        </p:txBody>
      </p:sp>
      <p:pic>
        <p:nvPicPr>
          <p:cNvPr id="5" name="Content Placeholder 4" descr="InputImage.png"/>
          <p:cNvPicPr>
            <a:picLocks noChangeAspect="1"/>
          </p:cNvPicPr>
          <p:nvPr/>
        </p:nvPicPr>
        <p:blipFill>
          <a:blip r:embed="rId3" cstate="print"/>
          <a:srcRect/>
          <a:stretch>
            <a:fillRect/>
          </a:stretch>
        </p:blipFill>
        <p:spPr bwMode="auto">
          <a:xfrm>
            <a:off x="609600" y="3006725"/>
            <a:ext cx="1981200" cy="1489075"/>
          </a:xfrm>
          <a:prstGeom prst="rect">
            <a:avLst/>
          </a:prstGeom>
          <a:noFill/>
          <a:ln w="9525">
            <a:noFill/>
            <a:miter lim="800000"/>
            <a:headEnd/>
            <a:tailEnd/>
          </a:ln>
        </p:spPr>
      </p:pic>
      <p:pic>
        <p:nvPicPr>
          <p:cNvPr id="6" name="Picture 6" descr="OutputImage.png"/>
          <p:cNvPicPr>
            <a:picLocks noChangeAspect="1"/>
          </p:cNvPicPr>
          <p:nvPr/>
        </p:nvPicPr>
        <p:blipFill>
          <a:blip r:embed="rId4" cstate="print"/>
          <a:srcRect/>
          <a:stretch>
            <a:fillRect/>
          </a:stretch>
        </p:blipFill>
        <p:spPr bwMode="auto">
          <a:xfrm>
            <a:off x="6618288" y="3006725"/>
            <a:ext cx="1839912" cy="1371600"/>
          </a:xfrm>
          <a:prstGeom prst="rect">
            <a:avLst/>
          </a:prstGeom>
          <a:noFill/>
          <a:ln w="9525">
            <a:noFill/>
            <a:miter lim="800000"/>
            <a:headEnd/>
            <a:tailEnd/>
          </a:ln>
        </p:spPr>
      </p:pic>
      <p:sp>
        <p:nvSpPr>
          <p:cNvPr id="7" name="Rounded Rectangle 6"/>
          <p:cNvSpPr/>
          <p:nvPr/>
        </p:nvSpPr>
        <p:spPr>
          <a:xfrm>
            <a:off x="2057400" y="1676400"/>
            <a:ext cx="5334000" cy="457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indent="-457200" fontAlgn="auto">
              <a:spcBef>
                <a:spcPts val="0"/>
              </a:spcBef>
              <a:spcAft>
                <a:spcPts val="0"/>
              </a:spcAft>
              <a:defRPr/>
            </a:pPr>
            <a:r>
              <a:rPr lang="en-US" sz="1400" dirty="0">
                <a:solidFill>
                  <a:schemeClr val="bg1"/>
                </a:solidFill>
              </a:rPr>
              <a:t>(DSDeclare </a:t>
            </a:r>
            <a:r>
              <a:rPr lang="en-US" sz="1400" b="1" dirty="0">
                <a:solidFill>
                  <a:schemeClr val="bg1"/>
                </a:solidFill>
              </a:rPr>
              <a:t>Neighborhood   s   </a:t>
            </a:r>
            <a:r>
              <a:rPr lang="en-US" sz="1400" dirty="0">
                <a:solidFill>
                  <a:schemeClr val="bg1"/>
                </a:solidFill>
              </a:rPr>
              <a:t>:form (array (-1 1) (-1 1))                      	:of DSNumber)</a:t>
            </a:r>
          </a:p>
          <a:p>
            <a:pPr fontAlgn="auto">
              <a:spcBef>
                <a:spcPts val="0"/>
              </a:spcBef>
              <a:spcAft>
                <a:spcPts val="0"/>
              </a:spcAft>
              <a:defRPr/>
            </a:pPr>
            <a:r>
              <a:rPr lang="en-US" sz="1400" dirty="0">
                <a:solidFill>
                  <a:schemeClr val="bg1"/>
                </a:solidFill>
              </a:rPr>
              <a:t>(DSDeclare </a:t>
            </a:r>
            <a:r>
              <a:rPr lang="en-US" sz="1400" b="1" dirty="0">
                <a:solidFill>
                  <a:schemeClr val="bg1"/>
                </a:solidFill>
              </a:rPr>
              <a:t>Neighborhood  sp  </a:t>
            </a:r>
            <a:r>
              <a:rPr lang="en-US" sz="1400" dirty="0">
                <a:solidFill>
                  <a:schemeClr val="bg1"/>
                </a:solidFill>
              </a:rPr>
              <a:t>:form (array (-1 1) (-1 1)) </a:t>
            </a:r>
          </a:p>
          <a:p>
            <a:pPr fontAlgn="auto">
              <a:spcBef>
                <a:spcPts val="0"/>
              </a:spcBef>
              <a:spcAft>
                <a:spcPts val="0"/>
              </a:spcAft>
              <a:defRPr/>
            </a:pPr>
            <a:r>
              <a:rPr lang="en-US" sz="1400" dirty="0">
                <a:solidFill>
                  <a:schemeClr val="bg1"/>
                </a:solidFill>
              </a:rPr>
              <a:t>	:of DSNumber)</a:t>
            </a:r>
          </a:p>
          <a:p>
            <a:pPr fontAlgn="auto">
              <a:spcBef>
                <a:spcPts val="0"/>
              </a:spcBef>
              <a:spcAft>
                <a:spcPts val="0"/>
              </a:spcAft>
              <a:defRPr/>
            </a:pPr>
            <a:r>
              <a:rPr lang="en-US" sz="1400" dirty="0">
                <a:solidFill>
                  <a:schemeClr val="bg1"/>
                </a:solidFill>
              </a:rPr>
              <a:t>(DSDeclare </a:t>
            </a:r>
            <a:r>
              <a:rPr lang="en-US" sz="1400" b="1" dirty="0">
                <a:solidFill>
                  <a:schemeClr val="bg1"/>
                </a:solidFill>
              </a:rPr>
              <a:t>DSNumber   m</a:t>
            </a:r>
            <a:r>
              <a:rPr lang="en-US" sz="1400" dirty="0">
                <a:solidFill>
                  <a:schemeClr val="bg1"/>
                </a:solidFill>
              </a:rPr>
              <a:t>   :facts ((&gt; m 1)))</a:t>
            </a:r>
          </a:p>
          <a:p>
            <a:pPr fontAlgn="auto">
              <a:spcBef>
                <a:spcPts val="0"/>
              </a:spcBef>
              <a:spcAft>
                <a:spcPts val="0"/>
              </a:spcAft>
              <a:defRPr/>
            </a:pPr>
            <a:r>
              <a:rPr lang="en-US" sz="1400" dirty="0">
                <a:solidFill>
                  <a:schemeClr val="bg1"/>
                </a:solidFill>
              </a:rPr>
              <a:t>(DSDeclare </a:t>
            </a:r>
            <a:r>
              <a:rPr lang="en-US" sz="1400" b="1" dirty="0">
                <a:solidFill>
                  <a:schemeClr val="bg1"/>
                </a:solidFill>
              </a:rPr>
              <a:t>DSNumber   n</a:t>
            </a:r>
            <a:r>
              <a:rPr lang="en-US" sz="1400" dirty="0">
                <a:solidFill>
                  <a:schemeClr val="bg1"/>
                </a:solidFill>
              </a:rPr>
              <a:t>   :facts ((&gt; n 1)))</a:t>
            </a:r>
          </a:p>
          <a:p>
            <a:pPr fontAlgn="auto">
              <a:spcBef>
                <a:spcPts val="0"/>
              </a:spcBef>
              <a:spcAft>
                <a:spcPts val="0"/>
              </a:spcAft>
              <a:defRPr/>
            </a:pPr>
            <a:r>
              <a:rPr lang="en-US" sz="1400" dirty="0">
                <a:solidFill>
                  <a:schemeClr val="bg1"/>
                </a:solidFill>
              </a:rPr>
              <a:t>(DSDeclare </a:t>
            </a:r>
            <a:r>
              <a:rPr lang="en-US" sz="1400" b="1" dirty="0">
                <a:solidFill>
                  <a:schemeClr val="bg1"/>
                </a:solidFill>
              </a:rPr>
              <a:t>BWImage</a:t>
            </a:r>
            <a:r>
              <a:rPr lang="en-US" sz="1400" dirty="0">
                <a:solidFill>
                  <a:schemeClr val="bg1"/>
                </a:solidFill>
              </a:rPr>
              <a:t>   </a:t>
            </a:r>
            <a:r>
              <a:rPr lang="en-US" sz="1400" b="1" dirty="0">
                <a:solidFill>
                  <a:schemeClr val="bg1"/>
                </a:solidFill>
              </a:rPr>
              <a:t>a</a:t>
            </a:r>
            <a:r>
              <a:rPr lang="en-US" sz="1400" dirty="0">
                <a:solidFill>
                  <a:schemeClr val="bg1"/>
                </a:solidFill>
              </a:rPr>
              <a:t>   :form (array m n) :of BWPixel)</a:t>
            </a:r>
          </a:p>
          <a:p>
            <a:pPr fontAlgn="auto">
              <a:spcBef>
                <a:spcPts val="0"/>
              </a:spcBef>
              <a:spcAft>
                <a:spcPts val="0"/>
              </a:spcAft>
              <a:defRPr/>
            </a:pPr>
            <a:r>
              <a:rPr lang="en-US" sz="1400" dirty="0">
                <a:solidFill>
                  <a:schemeClr val="bg1"/>
                </a:solidFill>
              </a:rPr>
              <a:t>(DSDeclare </a:t>
            </a:r>
            <a:r>
              <a:rPr lang="en-US" sz="1400" b="1" dirty="0">
                <a:solidFill>
                  <a:schemeClr val="bg1"/>
                </a:solidFill>
              </a:rPr>
              <a:t>BWImage   b</a:t>
            </a:r>
            <a:r>
              <a:rPr lang="en-US" sz="1400" dirty="0">
                <a:solidFill>
                  <a:schemeClr val="bg1"/>
                </a:solidFill>
              </a:rPr>
              <a:t>   :form (array m n) :of BWPixel)</a:t>
            </a:r>
          </a:p>
          <a:p>
            <a:pPr fontAlgn="auto">
              <a:spcBef>
                <a:spcPts val="0"/>
              </a:spcBef>
              <a:spcAft>
                <a:spcPts val="0"/>
              </a:spcAft>
              <a:defRPr/>
            </a:pPr>
            <a:endParaRPr lang="en-US" sz="1400" dirty="0">
              <a:solidFill>
                <a:schemeClr val="bg1"/>
              </a:solidFill>
            </a:endParaRPr>
          </a:p>
          <a:p>
            <a:pPr fontAlgn="auto">
              <a:spcBef>
                <a:spcPts val="0"/>
              </a:spcBef>
              <a:spcAft>
                <a:spcPts val="0"/>
              </a:spcAft>
              <a:defRPr/>
            </a:pPr>
            <a:r>
              <a:rPr lang="en-US" sz="1400" dirty="0">
                <a:solidFill>
                  <a:schemeClr val="bg1"/>
                </a:solidFill>
              </a:rPr>
              <a:t>(Defcomponent </a:t>
            </a:r>
            <a:r>
              <a:rPr lang="en-US" sz="1400" b="1" dirty="0">
                <a:solidFill>
                  <a:schemeClr val="bg1"/>
                </a:solidFill>
              </a:rPr>
              <a:t>w</a:t>
            </a:r>
            <a:r>
              <a:rPr lang="en-US" sz="1400" dirty="0">
                <a:solidFill>
                  <a:schemeClr val="bg1"/>
                </a:solidFill>
              </a:rPr>
              <a:t> (</a:t>
            </a:r>
            <a:r>
              <a:rPr lang="en-US" sz="1400" b="1" dirty="0">
                <a:solidFill>
                  <a:schemeClr val="bg1"/>
                </a:solidFill>
              </a:rPr>
              <a:t>sp</a:t>
            </a:r>
            <a:r>
              <a:rPr lang="en-US" sz="1400" dirty="0">
                <a:solidFill>
                  <a:schemeClr val="bg1"/>
                </a:solidFill>
              </a:rPr>
              <a:t>  #. ArrayReference ?p ?q)</a:t>
            </a:r>
          </a:p>
          <a:p>
            <a:pPr fontAlgn="auto">
              <a:spcBef>
                <a:spcPts val="0"/>
              </a:spcBef>
              <a:spcAft>
                <a:spcPts val="0"/>
              </a:spcAft>
              <a:defRPr/>
            </a:pPr>
            <a:r>
              <a:rPr lang="en-US" sz="1400" dirty="0">
                <a:solidFill>
                  <a:schemeClr val="bg1"/>
                </a:solidFill>
              </a:rPr>
              <a:t>   (if (or (== ?</a:t>
            </a:r>
            <a:r>
              <a:rPr lang="en-US" sz="1400" dirty="0" err="1">
                <a:solidFill>
                  <a:schemeClr val="bg1"/>
                </a:solidFill>
              </a:rPr>
              <a:t>i</a:t>
            </a:r>
            <a:r>
              <a:rPr lang="en-US" sz="1400" dirty="0">
                <a:solidFill>
                  <a:schemeClr val="bg1"/>
                </a:solidFill>
              </a:rPr>
              <a:t>  ?ilow) (== ?j  ?</a:t>
            </a:r>
            <a:r>
              <a:rPr lang="en-US" sz="1400" dirty="0" err="1">
                <a:solidFill>
                  <a:schemeClr val="bg1"/>
                </a:solidFill>
              </a:rPr>
              <a:t>jlow</a:t>
            </a:r>
            <a:r>
              <a:rPr lang="en-US" sz="1400" dirty="0">
                <a:solidFill>
                  <a:schemeClr val="bg1"/>
                </a:solidFill>
              </a:rPr>
              <a:t>) </a:t>
            </a:r>
          </a:p>
          <a:p>
            <a:pPr fontAlgn="auto">
              <a:spcBef>
                <a:spcPts val="0"/>
              </a:spcBef>
              <a:spcAft>
                <a:spcPts val="0"/>
              </a:spcAft>
              <a:defRPr/>
            </a:pPr>
            <a:r>
              <a:rPr lang="en-US" sz="1400" dirty="0">
                <a:solidFill>
                  <a:schemeClr val="bg1"/>
                </a:solidFill>
              </a:rPr>
              <a:t>             (== ?</a:t>
            </a:r>
            <a:r>
              <a:rPr lang="en-US" sz="1400" dirty="0" err="1">
                <a:solidFill>
                  <a:schemeClr val="bg1"/>
                </a:solidFill>
              </a:rPr>
              <a:t>i</a:t>
            </a:r>
            <a:r>
              <a:rPr lang="en-US" sz="1400" dirty="0">
                <a:solidFill>
                  <a:schemeClr val="bg1"/>
                </a:solidFill>
              </a:rPr>
              <a:t> ?</a:t>
            </a:r>
            <a:r>
              <a:rPr lang="en-US" sz="1400" dirty="0" err="1">
                <a:solidFill>
                  <a:schemeClr val="bg1"/>
                </a:solidFill>
              </a:rPr>
              <a:t>ihigh</a:t>
            </a:r>
            <a:r>
              <a:rPr lang="en-US" sz="1400" dirty="0">
                <a:solidFill>
                  <a:schemeClr val="bg1"/>
                </a:solidFill>
              </a:rPr>
              <a:t>) (== ?j ?</a:t>
            </a:r>
            <a:r>
              <a:rPr lang="en-US" sz="1400" dirty="0" err="1">
                <a:solidFill>
                  <a:schemeClr val="bg1"/>
                </a:solidFill>
              </a:rPr>
              <a:t>jhigh</a:t>
            </a:r>
            <a:r>
              <a:rPr lang="en-US" sz="1400" dirty="0">
                <a:solidFill>
                  <a:schemeClr val="bg1"/>
                </a:solidFill>
              </a:rPr>
              <a:t>) </a:t>
            </a:r>
          </a:p>
          <a:p>
            <a:pPr fontAlgn="auto">
              <a:spcBef>
                <a:spcPts val="0"/>
              </a:spcBef>
              <a:spcAft>
                <a:spcPts val="0"/>
              </a:spcAft>
              <a:defRPr/>
            </a:pPr>
            <a:r>
              <a:rPr lang="en-US" sz="1400" dirty="0">
                <a:solidFill>
                  <a:schemeClr val="bg1"/>
                </a:solidFill>
              </a:rPr>
              <a:t>	      (tags (constraints </a:t>
            </a:r>
            <a:r>
              <a:rPr lang="en-US" sz="1400" dirty="0" err="1">
                <a:solidFill>
                  <a:schemeClr val="bg1"/>
                </a:solidFill>
              </a:rPr>
              <a:t>partitionmatrixtest</a:t>
            </a:r>
            <a:r>
              <a:rPr lang="en-US" sz="1400" dirty="0">
                <a:solidFill>
                  <a:schemeClr val="bg1"/>
                </a:solidFill>
              </a:rPr>
              <a:t> edge)))</a:t>
            </a:r>
          </a:p>
          <a:p>
            <a:pPr fontAlgn="auto">
              <a:spcBef>
                <a:spcPts val="0"/>
              </a:spcBef>
              <a:spcAft>
                <a:spcPts val="0"/>
              </a:spcAft>
              <a:defRPr/>
            </a:pPr>
            <a:r>
              <a:rPr lang="en-US" sz="1400" dirty="0">
                <a:solidFill>
                  <a:schemeClr val="bg1"/>
                </a:solidFill>
              </a:rPr>
              <a:t>        (then 0) (else (if (and (!= ?p 0) (!= ?q 0))  </a:t>
            </a:r>
          </a:p>
          <a:p>
            <a:pPr fontAlgn="auto">
              <a:spcBef>
                <a:spcPts val="0"/>
              </a:spcBef>
              <a:spcAft>
                <a:spcPts val="0"/>
              </a:spcAft>
              <a:defRPr/>
            </a:pPr>
            <a:r>
              <a:rPr lang="en-US" sz="1400" dirty="0">
                <a:solidFill>
                  <a:schemeClr val="bg1"/>
                </a:solidFill>
              </a:rPr>
              <a:t>                               (then ?q) (else (if (and (== ?p 0) (!= ?q 0)) </a:t>
            </a:r>
          </a:p>
          <a:p>
            <a:pPr fontAlgn="auto">
              <a:spcBef>
                <a:spcPts val="0"/>
              </a:spcBef>
              <a:spcAft>
                <a:spcPts val="0"/>
              </a:spcAft>
              <a:defRPr/>
            </a:pPr>
            <a:r>
              <a:rPr lang="en-US" sz="1400" dirty="0">
                <a:solidFill>
                  <a:schemeClr val="bg1"/>
                </a:solidFill>
              </a:rPr>
              <a:t>                                  (then (* 2 ?q)) (else 0)))))))</a:t>
            </a:r>
          </a:p>
          <a:p>
            <a:pPr fontAlgn="auto">
              <a:spcBef>
                <a:spcPts val="0"/>
              </a:spcBef>
              <a:spcAft>
                <a:spcPts val="0"/>
              </a:spcAft>
              <a:defRPr/>
            </a:pPr>
            <a:r>
              <a:rPr lang="en-US" sz="1400" dirty="0">
                <a:solidFill>
                  <a:schemeClr val="bg1"/>
                </a:solidFill>
              </a:rPr>
              <a:t>(Defcomponent </a:t>
            </a:r>
            <a:r>
              <a:rPr lang="en-US" sz="1400" b="1" dirty="0">
                <a:solidFill>
                  <a:schemeClr val="bg1"/>
                </a:solidFill>
              </a:rPr>
              <a:t>w</a:t>
            </a:r>
            <a:r>
              <a:rPr lang="en-US" sz="1400" dirty="0">
                <a:solidFill>
                  <a:schemeClr val="bg1"/>
                </a:solidFill>
              </a:rPr>
              <a:t> (</a:t>
            </a:r>
            <a:r>
              <a:rPr lang="en-US" sz="1400" b="1" dirty="0">
                <a:solidFill>
                  <a:schemeClr val="bg1"/>
                </a:solidFill>
              </a:rPr>
              <a:t>s</a:t>
            </a:r>
            <a:r>
              <a:rPr lang="en-US" sz="1400" dirty="0">
                <a:solidFill>
                  <a:schemeClr val="bg1"/>
                </a:solidFill>
              </a:rPr>
              <a:t>  #. ArrayReference ?p ?q) ….)</a:t>
            </a:r>
          </a:p>
          <a:p>
            <a:pPr fontAlgn="auto">
              <a:spcBef>
                <a:spcPts val="0"/>
              </a:spcBef>
              <a:spcAft>
                <a:spcPts val="0"/>
              </a:spcAft>
              <a:defRPr/>
            </a:pPr>
            <a:endParaRPr lang="en-US" sz="1400" dirty="0">
              <a:solidFill>
                <a:schemeClr val="bg1"/>
              </a:solidFill>
            </a:endParaRPr>
          </a:p>
          <a:p>
            <a:pPr fontAlgn="auto">
              <a:spcBef>
                <a:spcPts val="0"/>
              </a:spcBef>
              <a:spcAft>
                <a:spcPts val="0"/>
              </a:spcAft>
              <a:defRPr/>
            </a:pPr>
            <a:endParaRPr lang="en-US" sz="1400" dirty="0">
              <a:solidFill>
                <a:schemeClr val="bg1"/>
              </a:solidFill>
            </a:endParaRPr>
          </a:p>
          <a:p>
            <a:pPr fontAlgn="auto">
              <a:spcBef>
                <a:spcPts val="0"/>
              </a:spcBef>
              <a:spcAft>
                <a:spcPts val="0"/>
              </a:spcAft>
              <a:defRPr/>
            </a:pPr>
            <a:r>
              <a:rPr lang="en-US" sz="1400" b="1" dirty="0">
                <a:solidFill>
                  <a:schemeClr val="bg1"/>
                </a:solidFill>
              </a:rPr>
              <a:t>b = [(a</a:t>
            </a:r>
            <a:r>
              <a:rPr lang="en-US" sz="1400" b="1" dirty="0">
                <a:solidFill>
                  <a:srgbClr val="C00000"/>
                </a:solidFill>
                <a:latin typeface="Symbol"/>
                <a:ea typeface="Times New Roman"/>
                <a:cs typeface="Times New Roman"/>
              </a:rPr>
              <a:t> Å </a:t>
            </a:r>
            <a:r>
              <a:rPr lang="en-US" sz="1400" b="1" dirty="0">
                <a:solidFill>
                  <a:schemeClr val="bg1"/>
                </a:solidFill>
              </a:rPr>
              <a:t>s)</a:t>
            </a:r>
            <a:r>
              <a:rPr lang="en-US" sz="1400" b="1" baseline="30000" dirty="0">
                <a:solidFill>
                  <a:schemeClr val="bg1"/>
                </a:solidFill>
              </a:rPr>
              <a:t>2</a:t>
            </a:r>
            <a:r>
              <a:rPr lang="en-US" sz="1400" b="1" dirty="0">
                <a:solidFill>
                  <a:schemeClr val="bg1"/>
                </a:solidFill>
              </a:rPr>
              <a:t> +(a</a:t>
            </a:r>
            <a:r>
              <a:rPr lang="en-US" sz="1400" b="1" dirty="0">
                <a:solidFill>
                  <a:srgbClr val="C00000"/>
                </a:solidFill>
                <a:latin typeface="Symbol"/>
                <a:ea typeface="Times New Roman"/>
                <a:cs typeface="Times New Roman"/>
              </a:rPr>
              <a:t> Å </a:t>
            </a:r>
            <a:r>
              <a:rPr lang="en-US" sz="1400" b="1" dirty="0">
                <a:solidFill>
                  <a:schemeClr val="bg1"/>
                </a:solidFill>
              </a:rPr>
              <a:t>sp)</a:t>
            </a:r>
            <a:r>
              <a:rPr lang="en-US" sz="1400" b="1" baseline="30000" dirty="0">
                <a:solidFill>
                  <a:schemeClr val="bg1"/>
                </a:solidFill>
              </a:rPr>
              <a:t>2</a:t>
            </a:r>
            <a:r>
              <a:rPr lang="en-US" sz="1400" b="1" dirty="0">
                <a:solidFill>
                  <a:schemeClr val="bg1"/>
                </a:solidFill>
              </a:rPr>
              <a:t>]</a:t>
            </a:r>
            <a:r>
              <a:rPr lang="en-US" sz="1400" b="1" baseline="30000" dirty="0">
                <a:solidFill>
                  <a:schemeClr val="bg1"/>
                </a:solidFill>
              </a:rPr>
              <a:t>1/2 </a:t>
            </a:r>
          </a:p>
        </p:txBody>
      </p:sp>
      <p:sp>
        <p:nvSpPr>
          <p:cNvPr id="8" name="TextBox 18"/>
          <p:cNvSpPr txBox="1">
            <a:spLocks noChangeArrowheads="1"/>
          </p:cNvSpPr>
          <p:nvPr/>
        </p:nvSpPr>
        <p:spPr bwMode="auto">
          <a:xfrm>
            <a:off x="990600" y="2173288"/>
            <a:ext cx="457200" cy="646112"/>
          </a:xfrm>
          <a:prstGeom prst="rect">
            <a:avLst/>
          </a:prstGeom>
          <a:noFill/>
          <a:ln w="9525">
            <a:noFill/>
            <a:miter lim="800000"/>
            <a:headEnd/>
            <a:tailEnd/>
          </a:ln>
        </p:spPr>
        <p:txBody>
          <a:bodyPr>
            <a:spAutoFit/>
          </a:bodyPr>
          <a:lstStyle/>
          <a:p>
            <a:r>
              <a:rPr lang="en-US" sz="3600">
                <a:latin typeface="Book Antiqua" pitchFamily="18" charset="0"/>
              </a:rPr>
              <a:t>a</a:t>
            </a:r>
          </a:p>
        </p:txBody>
      </p:sp>
      <p:sp>
        <p:nvSpPr>
          <p:cNvPr id="9" name="TextBox 19"/>
          <p:cNvSpPr txBox="1">
            <a:spLocks noChangeArrowheads="1"/>
          </p:cNvSpPr>
          <p:nvPr/>
        </p:nvSpPr>
        <p:spPr bwMode="auto">
          <a:xfrm>
            <a:off x="7620000" y="2173288"/>
            <a:ext cx="457200" cy="646112"/>
          </a:xfrm>
          <a:prstGeom prst="rect">
            <a:avLst/>
          </a:prstGeom>
          <a:noFill/>
          <a:ln w="9525">
            <a:noFill/>
            <a:miter lim="800000"/>
            <a:headEnd/>
            <a:tailEnd/>
          </a:ln>
        </p:spPr>
        <p:txBody>
          <a:bodyPr>
            <a:spAutoFit/>
          </a:bodyPr>
          <a:lstStyle/>
          <a:p>
            <a:r>
              <a:rPr lang="en-US" sz="3600" b="1">
                <a:latin typeface="Book Antiqua" pitchFamily="18" charset="0"/>
              </a:rPr>
              <a:t>b</a:t>
            </a:r>
          </a:p>
        </p:txBody>
      </p:sp>
      <p:sp>
        <p:nvSpPr>
          <p:cNvPr id="10" name="Action Button: Forward or Next 9">
            <a:hlinkClick r:id="" action="ppaction://hlinkshowjump?jump=nextslide" highlightClick="1"/>
          </p:cNvPr>
          <p:cNvSpPr/>
          <p:nvPr/>
        </p:nvSpPr>
        <p:spPr>
          <a:xfrm>
            <a:off x="7010400" y="2173288"/>
            <a:ext cx="381000" cy="26511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1" name="Group 10"/>
          <p:cNvGrpSpPr>
            <a:grpSpLocks/>
          </p:cNvGrpSpPr>
          <p:nvPr/>
        </p:nvGrpSpPr>
        <p:grpSpPr bwMode="auto">
          <a:xfrm>
            <a:off x="5334000" y="5486400"/>
            <a:ext cx="3124200" cy="914400"/>
            <a:chOff x="5334000" y="5486400"/>
            <a:chExt cx="3124200" cy="914400"/>
          </a:xfrm>
        </p:grpSpPr>
        <p:sp>
          <p:nvSpPr>
            <p:cNvPr id="12" name="Rectangle 11"/>
            <p:cNvSpPr/>
            <p:nvPr/>
          </p:nvSpPr>
          <p:spPr>
            <a:xfrm>
              <a:off x="5334000" y="5486400"/>
              <a:ext cx="3124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200" b="1" dirty="0">
                  <a:solidFill>
                    <a:schemeClr val="tx1"/>
                  </a:solidFill>
                </a:rPr>
                <a:t>Built-In </a:t>
              </a:r>
              <a:r>
                <a:rPr lang="en-US" sz="1200" b="1" dirty="0" err="1">
                  <a:solidFill>
                    <a:schemeClr val="tx1"/>
                  </a:solidFill>
                </a:rPr>
                <a:t>Def</a:t>
              </a:r>
              <a:r>
                <a:rPr lang="en-US" sz="1200" b="1" dirty="0">
                  <a:solidFill>
                    <a:schemeClr val="tx1"/>
                  </a:solidFill>
                </a:rPr>
                <a:t>:</a:t>
              </a:r>
            </a:p>
            <a:p>
              <a:pPr fontAlgn="auto">
                <a:spcBef>
                  <a:spcPts val="0"/>
                </a:spcBef>
                <a:spcAft>
                  <a:spcPts val="0"/>
                </a:spcAft>
                <a:defRPr/>
              </a:pPr>
              <a:r>
                <a:rPr lang="pl-PL" b="1" dirty="0">
                  <a:solidFill>
                    <a:srgbClr val="C00000"/>
                  </a:solidFill>
                </a:rPr>
                <a:t>(a</a:t>
              </a:r>
              <a:r>
                <a:rPr lang="pl-PL" b="1" baseline="-25000" dirty="0">
                  <a:solidFill>
                    <a:srgbClr val="C00000"/>
                  </a:solidFill>
                </a:rPr>
                <a:t>i.j</a:t>
              </a:r>
              <a:r>
                <a:rPr lang="pl-PL" b="1" dirty="0">
                  <a:solidFill>
                    <a:srgbClr val="C00000"/>
                  </a:solidFill>
                </a:rPr>
                <a:t> </a:t>
              </a:r>
              <a:r>
                <a:rPr lang="en-US" b="1" dirty="0">
                  <a:solidFill>
                    <a:srgbClr val="C00000"/>
                  </a:solidFill>
                  <a:latin typeface="Symbol"/>
                  <a:ea typeface="Times New Roman"/>
                  <a:cs typeface="Times New Roman"/>
                </a:rPr>
                <a:t>Å</a:t>
              </a:r>
              <a:r>
                <a:rPr lang="pl-PL" b="1" dirty="0">
                  <a:solidFill>
                    <a:srgbClr val="C00000"/>
                  </a:solidFill>
                </a:rPr>
                <a:t> s) = </a:t>
              </a:r>
              <a:endParaRPr lang="en-US" b="1" dirty="0">
                <a:solidFill>
                  <a:srgbClr val="C00000"/>
                </a:solidFill>
              </a:endParaRPr>
            </a:p>
            <a:p>
              <a:pPr fontAlgn="auto">
                <a:spcBef>
                  <a:spcPts val="0"/>
                </a:spcBef>
                <a:spcAft>
                  <a:spcPts val="0"/>
                </a:spcAft>
                <a:defRPr/>
              </a:pPr>
              <a:r>
                <a:rPr lang="en-US" b="1" dirty="0">
                  <a:solidFill>
                    <a:srgbClr val="C00000"/>
                  </a:solidFill>
                </a:rPr>
                <a:t>       </a:t>
              </a:r>
              <a:r>
                <a:rPr lang="pl-PL" b="1" dirty="0">
                  <a:solidFill>
                    <a:srgbClr val="C00000"/>
                  </a:solidFill>
                </a:rPr>
                <a:t>(Σ</a:t>
              </a:r>
              <a:r>
                <a:rPr lang="pl-PL" b="1" baseline="-25000" dirty="0">
                  <a:solidFill>
                    <a:srgbClr val="C00000"/>
                  </a:solidFill>
                </a:rPr>
                <a:t>p, q</a:t>
              </a:r>
              <a:r>
                <a:rPr lang="pl-PL" b="1" dirty="0">
                  <a:solidFill>
                    <a:srgbClr val="C00000"/>
                  </a:solidFill>
                </a:rPr>
                <a:t> (w(s)</a:t>
              </a:r>
              <a:r>
                <a:rPr lang="pl-PL" b="1" baseline="-25000" dirty="0">
                  <a:solidFill>
                    <a:srgbClr val="C00000"/>
                  </a:solidFill>
                </a:rPr>
                <a:t>p , q</a:t>
              </a:r>
              <a:r>
                <a:rPr lang="pl-PL" b="1" dirty="0">
                  <a:solidFill>
                    <a:srgbClr val="C00000"/>
                  </a:solidFill>
                </a:rPr>
                <a:t> * a </a:t>
              </a:r>
              <a:r>
                <a:rPr lang="pl-PL" b="1" baseline="-25000" dirty="0">
                  <a:solidFill>
                    <a:srgbClr val="C00000"/>
                  </a:solidFill>
                </a:rPr>
                <a:t>i+p , j+q</a:t>
              </a:r>
              <a:r>
                <a:rPr lang="pl-PL" b="1" dirty="0">
                  <a:solidFill>
                    <a:srgbClr val="C00000"/>
                  </a:solidFill>
                </a:rPr>
                <a:t> )</a:t>
              </a:r>
              <a:endParaRPr lang="en-US" dirty="0">
                <a:solidFill>
                  <a:srgbClr val="C00000"/>
                </a:solidFill>
              </a:endParaRPr>
            </a:p>
          </p:txBody>
        </p:sp>
        <p:sp>
          <p:nvSpPr>
            <p:cNvPr id="13" name="Action Button: Forward or Next 12">
              <a:hlinkClick r:id="rId5" action="ppaction://hlinksldjump" highlightClick="1"/>
            </p:cNvPr>
            <p:cNvSpPr/>
            <p:nvPr/>
          </p:nvSpPr>
          <p:spPr>
            <a:xfrm>
              <a:off x="6896100" y="5638800"/>
              <a:ext cx="952500" cy="304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Center</a:t>
              </a:r>
            </a:p>
          </p:txBody>
        </p:sp>
      </p:grpSp>
      <p:sp>
        <p:nvSpPr>
          <p:cNvPr id="14" name="Action Button: Forward or Next 13">
            <a:hlinkClick r:id="rId6" action="ppaction://hlinksldjump" highlightClick="1"/>
          </p:cNvPr>
          <p:cNvSpPr/>
          <p:nvPr/>
        </p:nvSpPr>
        <p:spPr>
          <a:xfrm>
            <a:off x="2209800" y="5486400"/>
            <a:ext cx="29718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Specializations of w of sp</a:t>
            </a:r>
            <a:endParaRPr lang="en-US" dirty="0"/>
          </a:p>
        </p:txBody>
      </p:sp>
      <p:sp>
        <p:nvSpPr>
          <p:cNvPr id="15" name="Action Button: Forward or Next 14">
            <a:hlinkClick r:id="rId7" action="ppaction://hlinksldjump" highlightClick="1"/>
          </p:cNvPr>
          <p:cNvSpPr/>
          <p:nvPr/>
        </p:nvSpPr>
        <p:spPr>
          <a:xfrm>
            <a:off x="5638800" y="1371600"/>
            <a:ext cx="25908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Preview of Machinery</a:t>
            </a:r>
            <a:endParaRPr lang="en-US" dirty="0"/>
          </a:p>
        </p:txBody>
      </p:sp>
      <p:sp>
        <p:nvSpPr>
          <p:cNvPr id="16" name="Action Button: Forward or Next 15">
            <a:hlinkClick r:id="rId8" action="ppaction://hlinksldjump" highlightClick="1"/>
          </p:cNvPr>
          <p:cNvSpPr/>
          <p:nvPr/>
        </p:nvSpPr>
        <p:spPr>
          <a:xfrm>
            <a:off x="7924800" y="5638800"/>
            <a:ext cx="838200" cy="304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Edge</a:t>
            </a:r>
          </a:p>
        </p:txBody>
      </p:sp>
      <p:grpSp>
        <p:nvGrpSpPr>
          <p:cNvPr id="17" name="Group 16"/>
          <p:cNvGrpSpPr/>
          <p:nvPr/>
        </p:nvGrpSpPr>
        <p:grpSpPr>
          <a:xfrm>
            <a:off x="3962400" y="3006725"/>
            <a:ext cx="4806156" cy="1911350"/>
            <a:chOff x="3962400" y="3006725"/>
            <a:chExt cx="4806156" cy="1911350"/>
          </a:xfrm>
        </p:grpSpPr>
        <p:sp>
          <p:nvSpPr>
            <p:cNvPr id="18" name="Right Brace 17"/>
            <p:cNvSpPr/>
            <p:nvPr/>
          </p:nvSpPr>
          <p:spPr>
            <a:xfrm>
              <a:off x="5181600" y="3962400"/>
              <a:ext cx="152400" cy="415925"/>
            </a:xfrm>
            <a:prstGeom prst="rightBrace">
              <a:avLst/>
            </a:prstGeom>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ectangle 18"/>
            <p:cNvSpPr/>
            <p:nvPr/>
          </p:nvSpPr>
          <p:spPr>
            <a:xfrm>
              <a:off x="3962400" y="4378325"/>
              <a:ext cx="2933700" cy="26987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ine Callout 1 19"/>
            <p:cNvSpPr/>
            <p:nvPr/>
          </p:nvSpPr>
          <p:spPr>
            <a:xfrm>
              <a:off x="6923088" y="3006725"/>
              <a:ext cx="1687512" cy="955675"/>
            </a:xfrm>
            <a:prstGeom prst="borderCallout1">
              <a:avLst>
                <a:gd name="adj1" fmla="val 18750"/>
                <a:gd name="adj2" fmla="val -8333"/>
                <a:gd name="adj3" fmla="val 121470"/>
                <a:gd name="adj4" fmla="val -88959"/>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Partitioning</a:t>
              </a:r>
            </a:p>
            <a:p>
              <a:pPr algn="ctr"/>
              <a:r>
                <a:rPr lang="en-US" dirty="0" smtClean="0">
                  <a:solidFill>
                    <a:srgbClr val="FF0000"/>
                  </a:solidFill>
                </a:rPr>
                <a:t>Conditions (PC)</a:t>
              </a:r>
              <a:endParaRPr lang="en-US" dirty="0">
                <a:solidFill>
                  <a:srgbClr val="FF0000"/>
                </a:solidFill>
              </a:endParaRPr>
            </a:p>
          </p:txBody>
        </p:sp>
        <p:sp>
          <p:nvSpPr>
            <p:cNvPr id="21" name="Line Callout 1 20"/>
            <p:cNvSpPr/>
            <p:nvPr/>
          </p:nvSpPr>
          <p:spPr>
            <a:xfrm>
              <a:off x="7081044" y="4038600"/>
              <a:ext cx="1687512" cy="879475"/>
            </a:xfrm>
            <a:prstGeom prst="borderCallout1">
              <a:avLst>
                <a:gd name="adj1" fmla="val 18750"/>
                <a:gd name="adj2" fmla="val -8333"/>
                <a:gd name="adj3" fmla="val 37145"/>
                <a:gd name="adj4" fmla="val -20662"/>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Constraint: PC</a:t>
              </a:r>
            </a:p>
            <a:p>
              <a:pPr algn="ctr"/>
              <a:r>
                <a:rPr lang="en-US" dirty="0" smtClean="0">
                  <a:solidFill>
                    <a:srgbClr val="FF0000"/>
                  </a:solidFill>
                </a:rPr>
                <a:t>Id’s Matrix </a:t>
              </a:r>
            </a:p>
            <a:p>
              <a:pPr algn="ctr"/>
              <a:r>
                <a:rPr lang="en-US" dirty="0" smtClean="0">
                  <a:solidFill>
                    <a:srgbClr val="FF0000"/>
                  </a:solidFill>
                </a:rPr>
                <a:t>Edges</a:t>
              </a:r>
              <a:endParaRPr lang="en-US" dirty="0">
                <a:solidFill>
                  <a:srgbClr val="FF0000"/>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8" end="18"/>
                                            </p:txEl>
                                          </p:spTgt>
                                        </p:tgtEl>
                                        <p:attrNameLst>
                                          <p:attrName>style.visibility</p:attrName>
                                        </p:attrNameLst>
                                      </p:cBhvr>
                                      <p:to>
                                        <p:strVal val="visible"/>
                                      </p:to>
                                    </p:set>
                                    <p:anim calcmode="lin" valueType="num">
                                      <p:cBhvr additive="base">
                                        <p:cTn id="7" dur="1000" fill="hold"/>
                                        <p:tgtEl>
                                          <p:spTgt spid="7">
                                            <p:txEl>
                                              <p:pRg st="18" end="18"/>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7">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7">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 calcmode="lin" valueType="num">
                                      <p:cBhvr additive="base">
                                        <p:cTn id="17"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7">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 calcmode="lin" valueType="num">
                                      <p:cBhvr additive="base">
                                        <p:cTn id="21"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7">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 calcmode="lin" valueType="num">
                                      <p:cBhvr additive="base">
                                        <p:cTn id="25"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7">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 calcmode="lin" valueType="num">
                                      <p:cBhvr additive="base">
                                        <p:cTn id="3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7">
                                            <p:txEl>
                                              <p:pRg st="1" end="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 calcmode="lin" valueType="num">
                                      <p:cBhvr additive="base">
                                        <p:cTn id="3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7">
                                            <p:txEl>
                                              <p:pRg st="8" end="8"/>
                                            </p:txEl>
                                          </p:spTgt>
                                        </p:tgtEl>
                                        <p:attrNameLst>
                                          <p:attrName>style.visibility</p:attrName>
                                        </p:attrNameLst>
                                      </p:cBhvr>
                                      <p:to>
                                        <p:strVal val="visible"/>
                                      </p:to>
                                    </p:set>
                                    <p:anim calcmode="lin" valueType="num">
                                      <p:cBhvr additive="base">
                                        <p:cTn id="51"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
                                            <p:txEl>
                                              <p:pRg st="9" end="9"/>
                                            </p:txEl>
                                          </p:spTgt>
                                        </p:tgtEl>
                                        <p:attrNameLst>
                                          <p:attrName>style.visibility</p:attrName>
                                        </p:attrNameLst>
                                      </p:cBhvr>
                                      <p:to>
                                        <p:strVal val="visible"/>
                                      </p:to>
                                    </p:set>
                                    <p:anim calcmode="lin" valueType="num">
                                      <p:cBhvr additive="base">
                                        <p:cTn id="55"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
                                            <p:txEl>
                                              <p:pRg st="10" end="10"/>
                                            </p:txEl>
                                          </p:spTgt>
                                        </p:tgtEl>
                                        <p:attrNameLst>
                                          <p:attrName>style.visibility</p:attrName>
                                        </p:attrNameLst>
                                      </p:cBhvr>
                                      <p:to>
                                        <p:strVal val="visible"/>
                                      </p:to>
                                    </p:set>
                                    <p:anim calcmode="lin" valueType="num">
                                      <p:cBhvr additive="base">
                                        <p:cTn id="59"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
                                            <p:txEl>
                                              <p:pRg st="10" end="10"/>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7">
                                            <p:txEl>
                                              <p:pRg st="11" end="11"/>
                                            </p:txEl>
                                          </p:spTgt>
                                        </p:tgtEl>
                                        <p:attrNameLst>
                                          <p:attrName>style.visibility</p:attrName>
                                        </p:attrNameLst>
                                      </p:cBhvr>
                                      <p:to>
                                        <p:strVal val="visible"/>
                                      </p:to>
                                    </p:set>
                                    <p:anim calcmode="lin" valueType="num">
                                      <p:cBhvr additive="base">
                                        <p:cTn id="63"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
                                            <p:txEl>
                                              <p:pRg st="11" end="11"/>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7">
                                            <p:txEl>
                                              <p:pRg st="12" end="12"/>
                                            </p:txEl>
                                          </p:spTgt>
                                        </p:tgtEl>
                                        <p:attrNameLst>
                                          <p:attrName>style.visibility</p:attrName>
                                        </p:attrNameLst>
                                      </p:cBhvr>
                                      <p:to>
                                        <p:strVal val="visible"/>
                                      </p:to>
                                    </p:set>
                                    <p:anim calcmode="lin" valueType="num">
                                      <p:cBhvr additive="base">
                                        <p:cTn id="67"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12" end="12"/>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7">
                                            <p:txEl>
                                              <p:pRg st="13" end="13"/>
                                            </p:txEl>
                                          </p:spTgt>
                                        </p:tgtEl>
                                        <p:attrNameLst>
                                          <p:attrName>style.visibility</p:attrName>
                                        </p:attrNameLst>
                                      </p:cBhvr>
                                      <p:to>
                                        <p:strVal val="visible"/>
                                      </p:to>
                                    </p:set>
                                    <p:anim calcmode="lin" valueType="num">
                                      <p:cBhvr additive="base">
                                        <p:cTn id="71" dur="500" fill="hold"/>
                                        <p:tgtEl>
                                          <p:spTgt spid="7">
                                            <p:txEl>
                                              <p:pRg st="13" end="1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7">
                                            <p:txEl>
                                              <p:pRg st="13" end="13"/>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7">
                                            <p:txEl>
                                              <p:pRg st="14" end="14"/>
                                            </p:txEl>
                                          </p:spTgt>
                                        </p:tgtEl>
                                        <p:attrNameLst>
                                          <p:attrName>style.visibility</p:attrName>
                                        </p:attrNameLst>
                                      </p:cBhvr>
                                      <p:to>
                                        <p:strVal val="visible"/>
                                      </p:to>
                                    </p:set>
                                    <p:anim calcmode="lin" valueType="num">
                                      <p:cBhvr additive="base">
                                        <p:cTn id="75" dur="500" fill="hold"/>
                                        <p:tgtEl>
                                          <p:spTgt spid="7">
                                            <p:txEl>
                                              <p:pRg st="14" end="14"/>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7">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7">
                                            <p:txEl>
                                              <p:pRg st="15" end="15"/>
                                            </p:txEl>
                                          </p:spTgt>
                                        </p:tgtEl>
                                        <p:attrNameLst>
                                          <p:attrName>style.visibility</p:attrName>
                                        </p:attrNameLst>
                                      </p:cBhvr>
                                      <p:to>
                                        <p:strVal val="visible"/>
                                      </p:to>
                                    </p:set>
                                    <p:anim calcmode="lin" valueType="num">
                                      <p:cBhvr additive="base">
                                        <p:cTn id="81" dur="2000" fill="hold"/>
                                        <p:tgtEl>
                                          <p:spTgt spid="7">
                                            <p:txEl>
                                              <p:pRg st="15" end="15"/>
                                            </p:txEl>
                                          </p:spTgt>
                                        </p:tgtEl>
                                        <p:attrNameLst>
                                          <p:attrName>ppt_x</p:attrName>
                                        </p:attrNameLst>
                                      </p:cBhvr>
                                      <p:tavLst>
                                        <p:tav tm="0">
                                          <p:val>
                                            <p:strVal val="#ppt_x"/>
                                          </p:val>
                                        </p:tav>
                                        <p:tav tm="100000">
                                          <p:val>
                                            <p:strVal val="#ppt_x"/>
                                          </p:val>
                                        </p:tav>
                                      </p:tavLst>
                                    </p:anim>
                                    <p:anim calcmode="lin" valueType="num">
                                      <p:cBhvr additive="base">
                                        <p:cTn id="82" dur="2000" fill="hold"/>
                                        <p:tgtEl>
                                          <p:spTgt spid="7">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ppt_x"/>
                                          </p:val>
                                        </p:tav>
                                        <p:tav tm="100000">
                                          <p:val>
                                            <p:strVal val="#ppt_x"/>
                                          </p:val>
                                        </p:tav>
                                      </p:tavLst>
                                    </p:anim>
                                    <p:anim calcmode="lin" valueType="num">
                                      <p:cBhvr additive="base">
                                        <p:cTn id="8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7315200" y="2628899"/>
            <a:ext cx="1371600" cy="1017587"/>
          </a:xfrm>
          <a:prstGeom prst="rect">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458200" cy="1143000"/>
          </a:xfrm>
        </p:spPr>
        <p:txBody>
          <a:bodyPr>
            <a:normAutofit/>
          </a:bodyPr>
          <a:lstStyle/>
          <a:p>
            <a:pPr eaLnBrk="1" fontAlgn="auto" hangingPunct="1">
              <a:spcAft>
                <a:spcPts val="0"/>
              </a:spcAft>
              <a:defRPr/>
            </a:pPr>
            <a:r>
              <a:rPr lang="en-US" sz="4400" dirty="0" smtClean="0">
                <a:latin typeface="Times New Roman"/>
                <a:ea typeface="Times New Roman"/>
              </a:rPr>
              <a:t> </a:t>
            </a:r>
            <a:r>
              <a:rPr lang="en-US" sz="4000" dirty="0" smtClean="0">
                <a:latin typeface="Times New Roman"/>
                <a:ea typeface="Times New Roman"/>
              </a:rPr>
              <a:t>(</a:t>
            </a:r>
            <a:r>
              <a:rPr lang="en-US" sz="4000" dirty="0" err="1" smtClean="0">
                <a:latin typeface="Times New Roman"/>
                <a:ea typeface="Times New Roman"/>
              </a:rPr>
              <a:t>a</a:t>
            </a:r>
            <a:r>
              <a:rPr lang="en-US" sz="4000" baseline="-25000" dirty="0" err="1" smtClean="0">
                <a:latin typeface="Times New Roman"/>
                <a:ea typeface="Times New Roman"/>
              </a:rPr>
              <a:t>i.j</a:t>
            </a:r>
            <a:r>
              <a:rPr lang="en-US" sz="4000" dirty="0" smtClean="0">
                <a:latin typeface="Times New Roman"/>
                <a:ea typeface="Times New Roman"/>
              </a:rPr>
              <a:t> </a:t>
            </a:r>
            <a:r>
              <a:rPr lang="en-US" sz="4000" dirty="0" smtClean="0">
                <a:latin typeface="Symbol"/>
                <a:ea typeface="Times New Roman"/>
                <a:cs typeface="Times New Roman"/>
              </a:rPr>
              <a:t>Å</a:t>
            </a:r>
            <a:r>
              <a:rPr lang="en-US" sz="4000" dirty="0" smtClean="0">
                <a:latin typeface="Times New Roman"/>
                <a:ea typeface="Times New Roman"/>
              </a:rPr>
              <a:t> s) = (</a:t>
            </a:r>
            <a:r>
              <a:rPr lang="en-US" sz="4000" dirty="0" smtClean="0">
                <a:latin typeface="Times New Roman"/>
                <a:ea typeface="Times New Roman"/>
                <a:cs typeface="Times New Roman"/>
                <a:sym typeface="Symbol"/>
              </a:rPr>
              <a:t></a:t>
            </a:r>
            <a:r>
              <a:rPr lang="en-US" sz="4000" baseline="-25000" dirty="0" smtClean="0">
                <a:latin typeface="Times New Roman"/>
                <a:ea typeface="Times New Roman"/>
              </a:rPr>
              <a:t>p, q</a:t>
            </a:r>
            <a:r>
              <a:rPr lang="en-US" sz="4000" dirty="0" smtClean="0">
                <a:latin typeface="Times New Roman"/>
                <a:ea typeface="Times New Roman"/>
              </a:rPr>
              <a:t> (w(s)</a:t>
            </a:r>
            <a:r>
              <a:rPr lang="en-US" sz="4000" baseline="-25000" dirty="0" smtClean="0">
                <a:latin typeface="Times New Roman"/>
                <a:ea typeface="Times New Roman"/>
              </a:rPr>
              <a:t>p , q</a:t>
            </a:r>
            <a:r>
              <a:rPr lang="en-US" sz="4000" dirty="0" smtClean="0">
                <a:latin typeface="Times New Roman"/>
                <a:ea typeface="Times New Roman"/>
              </a:rPr>
              <a:t> * a </a:t>
            </a:r>
            <a:r>
              <a:rPr lang="en-US" sz="4000" baseline="-25000" dirty="0" err="1" smtClean="0">
                <a:latin typeface="Times New Roman"/>
                <a:ea typeface="Times New Roman"/>
              </a:rPr>
              <a:t>i+p</a:t>
            </a:r>
            <a:r>
              <a:rPr lang="en-US" sz="4000" baseline="-25000" dirty="0" smtClean="0">
                <a:latin typeface="Times New Roman"/>
                <a:ea typeface="Times New Roman"/>
              </a:rPr>
              <a:t> , </a:t>
            </a:r>
            <a:r>
              <a:rPr lang="en-US" sz="4000" baseline="-25000" dirty="0" err="1" smtClean="0">
                <a:latin typeface="Times New Roman"/>
                <a:ea typeface="Times New Roman"/>
              </a:rPr>
              <a:t>j+q</a:t>
            </a:r>
            <a:r>
              <a:rPr lang="en-US" sz="4000" dirty="0" smtClean="0">
                <a:latin typeface="Times New Roman"/>
                <a:ea typeface="Times New Roman"/>
              </a:rPr>
              <a:t>)</a:t>
            </a:r>
            <a:endParaRPr lang="en-US" sz="4400" dirty="0"/>
          </a:p>
        </p:txBody>
      </p:sp>
      <p:pic>
        <p:nvPicPr>
          <p:cNvPr id="756045" name="Content Placeholder 4" descr="InputImage.png"/>
          <p:cNvPicPr>
            <a:picLocks noGrp="1" noChangeAspect="1"/>
          </p:cNvPicPr>
          <p:nvPr>
            <p:ph idx="1"/>
          </p:nvPr>
        </p:nvPicPr>
        <p:blipFill>
          <a:blip r:embed="rId5" cstate="print"/>
          <a:srcRect/>
          <a:stretch>
            <a:fillRect/>
          </a:stretch>
        </p:blipFill>
        <p:spPr>
          <a:xfrm>
            <a:off x="609600" y="3006725"/>
            <a:ext cx="1981200" cy="1489075"/>
          </a:xfrm>
        </p:spPr>
      </p:pic>
      <p:sp>
        <p:nvSpPr>
          <p:cNvPr id="756047" name="TextBox 9"/>
          <p:cNvSpPr txBox="1">
            <a:spLocks noChangeArrowheads="1"/>
          </p:cNvSpPr>
          <p:nvPr/>
        </p:nvSpPr>
        <p:spPr bwMode="auto">
          <a:xfrm>
            <a:off x="539750" y="2173288"/>
            <a:ext cx="457200" cy="646112"/>
          </a:xfrm>
          <a:prstGeom prst="rect">
            <a:avLst/>
          </a:prstGeom>
          <a:noFill/>
          <a:ln w="9525">
            <a:noFill/>
            <a:miter lim="800000"/>
            <a:headEnd/>
            <a:tailEnd/>
          </a:ln>
        </p:spPr>
        <p:txBody>
          <a:bodyPr>
            <a:spAutoFit/>
          </a:bodyPr>
          <a:lstStyle/>
          <a:p>
            <a:r>
              <a:rPr lang="en-US" sz="3600">
                <a:latin typeface="Book Antiqua" pitchFamily="18" charset="0"/>
              </a:rPr>
              <a:t>a</a:t>
            </a:r>
          </a:p>
        </p:txBody>
      </p:sp>
      <p:sp>
        <p:nvSpPr>
          <p:cNvPr id="756048" name="TextBox 10"/>
          <p:cNvSpPr txBox="1">
            <a:spLocks noChangeArrowheads="1"/>
          </p:cNvSpPr>
          <p:nvPr/>
        </p:nvSpPr>
        <p:spPr bwMode="auto">
          <a:xfrm>
            <a:off x="7315200" y="1981200"/>
            <a:ext cx="1600200" cy="646331"/>
          </a:xfrm>
          <a:prstGeom prst="rect">
            <a:avLst/>
          </a:prstGeom>
          <a:noFill/>
          <a:ln w="9525">
            <a:noFill/>
            <a:miter lim="800000"/>
            <a:headEnd/>
            <a:tailEnd/>
          </a:ln>
        </p:spPr>
        <p:txBody>
          <a:bodyPr wrap="square">
            <a:spAutoFit/>
          </a:bodyPr>
          <a:lstStyle/>
          <a:p>
            <a:r>
              <a:rPr lang="en-US" sz="3600" b="1" dirty="0" smtClean="0">
                <a:latin typeface="Book Antiqua" pitchFamily="18" charset="0"/>
              </a:rPr>
              <a:t> (</a:t>
            </a:r>
            <a:r>
              <a:rPr lang="en-US" sz="3600" dirty="0" smtClean="0"/>
              <a:t>a</a:t>
            </a:r>
            <a:r>
              <a:rPr lang="en-US" sz="3600" dirty="0" smtClean="0">
                <a:latin typeface="Symbol" pitchFamily="18" charset="2"/>
                <a:cs typeface="Times New Roman" pitchFamily="18" charset="0"/>
              </a:rPr>
              <a:t>Å</a:t>
            </a:r>
            <a:r>
              <a:rPr lang="en-US" sz="3600" dirty="0" smtClean="0"/>
              <a:t>s)</a:t>
            </a:r>
            <a:endParaRPr lang="en-US" sz="3600" b="1" dirty="0">
              <a:latin typeface="Book Antiqua" pitchFamily="18" charset="0"/>
            </a:endParaRPr>
          </a:p>
        </p:txBody>
      </p:sp>
      <p:sp>
        <p:nvSpPr>
          <p:cNvPr id="756049" name="Rectangle 14"/>
          <p:cNvSpPr>
            <a:spLocks noChangeArrowheads="1"/>
          </p:cNvSpPr>
          <p:nvPr/>
        </p:nvSpPr>
        <p:spPr bwMode="auto">
          <a:xfrm>
            <a:off x="3962400" y="1524000"/>
            <a:ext cx="306388" cy="369888"/>
          </a:xfrm>
          <a:prstGeom prst="rect">
            <a:avLst/>
          </a:prstGeom>
          <a:noFill/>
          <a:ln w="9525">
            <a:noFill/>
            <a:miter lim="800000"/>
            <a:headEnd/>
            <a:tailEnd/>
          </a:ln>
        </p:spPr>
        <p:txBody>
          <a:bodyPr wrap="none">
            <a:spAutoFit/>
          </a:bodyPr>
          <a:lstStyle/>
          <a:p>
            <a:r>
              <a:rPr lang="en-US">
                <a:latin typeface="Book Antiqua" pitchFamily="18" charset="0"/>
              </a:rPr>
              <a:t>S</a:t>
            </a:r>
          </a:p>
        </p:txBody>
      </p:sp>
      <p:sp>
        <p:nvSpPr>
          <p:cNvPr id="756050" name="Rectangle 15"/>
          <p:cNvSpPr>
            <a:spLocks noChangeArrowheads="1"/>
          </p:cNvSpPr>
          <p:nvPr/>
        </p:nvSpPr>
        <p:spPr bwMode="auto">
          <a:xfrm>
            <a:off x="4011613" y="4359275"/>
            <a:ext cx="446087" cy="368300"/>
          </a:xfrm>
          <a:prstGeom prst="rect">
            <a:avLst/>
          </a:prstGeom>
          <a:noFill/>
          <a:ln w="9525">
            <a:noFill/>
            <a:miter lim="800000"/>
            <a:headEnd/>
            <a:tailEnd/>
          </a:ln>
        </p:spPr>
        <p:txBody>
          <a:bodyPr wrap="none">
            <a:spAutoFit/>
          </a:bodyPr>
          <a:lstStyle/>
          <a:p>
            <a:r>
              <a:rPr lang="en-US" dirty="0">
                <a:latin typeface="Book Antiqua" pitchFamily="18" charset="0"/>
              </a:rPr>
              <a:t>SP</a:t>
            </a:r>
          </a:p>
        </p:txBody>
      </p:sp>
      <p:graphicFrame>
        <p:nvGraphicFramePr>
          <p:cNvPr id="756038" name="Object 326"/>
          <p:cNvGraphicFramePr>
            <a:graphicFrameLocks noChangeAspect="1"/>
          </p:cNvGraphicFramePr>
          <p:nvPr/>
        </p:nvGraphicFramePr>
        <p:xfrm>
          <a:off x="2087563" y="1755775"/>
          <a:ext cx="1341437" cy="808038"/>
        </p:xfrm>
        <a:graphic>
          <a:graphicData uri="http://schemas.openxmlformats.org/presentationml/2006/ole">
            <p:oleObj spid="_x0000_s826370" name="Equation" r:id="rId6" imgW="1562100" imgH="952500" progId="Equation.3">
              <p:embed/>
            </p:oleObj>
          </a:graphicData>
        </a:graphic>
      </p:graphicFrame>
      <p:sp>
        <p:nvSpPr>
          <p:cNvPr id="756051" name="Rectangle 22"/>
          <p:cNvSpPr>
            <a:spLocks noChangeArrowheads="1"/>
          </p:cNvSpPr>
          <p:nvPr/>
        </p:nvSpPr>
        <p:spPr bwMode="auto">
          <a:xfrm>
            <a:off x="3352800" y="1974850"/>
            <a:ext cx="361950" cy="369888"/>
          </a:xfrm>
          <a:prstGeom prst="rect">
            <a:avLst/>
          </a:prstGeom>
          <a:noFill/>
          <a:ln w="9525">
            <a:noFill/>
            <a:miter lim="800000"/>
            <a:headEnd/>
            <a:tailEnd/>
          </a:ln>
        </p:spPr>
        <p:txBody>
          <a:bodyPr wrap="none">
            <a:spAutoFit/>
          </a:bodyPr>
          <a:lstStyle/>
          <a:p>
            <a:r>
              <a:rPr lang="en-US" dirty="0">
                <a:latin typeface="Symbol" pitchFamily="18" charset="2"/>
                <a:cs typeface="Times New Roman" pitchFamily="18" charset="0"/>
              </a:rPr>
              <a:t>Å</a:t>
            </a:r>
            <a:endParaRPr lang="en-US" dirty="0">
              <a:latin typeface="Book Antiqua" pitchFamily="18" charset="0"/>
            </a:endParaRPr>
          </a:p>
        </p:txBody>
      </p:sp>
      <p:sp>
        <p:nvSpPr>
          <p:cNvPr id="756052" name="Rectangle 23"/>
          <p:cNvSpPr>
            <a:spLocks noChangeArrowheads="1"/>
          </p:cNvSpPr>
          <p:nvPr/>
        </p:nvSpPr>
        <p:spPr bwMode="auto">
          <a:xfrm>
            <a:off x="4572000" y="1974850"/>
            <a:ext cx="314325" cy="369888"/>
          </a:xfrm>
          <a:prstGeom prst="rect">
            <a:avLst/>
          </a:prstGeom>
          <a:noFill/>
          <a:ln w="9525">
            <a:noFill/>
            <a:miter lim="800000"/>
            <a:headEnd/>
            <a:tailEnd/>
          </a:ln>
        </p:spPr>
        <p:txBody>
          <a:bodyPr wrap="none">
            <a:spAutoFit/>
          </a:bodyPr>
          <a:lstStyle/>
          <a:p>
            <a:r>
              <a:rPr lang="en-US" dirty="0">
                <a:latin typeface="Times New Roman" pitchFamily="18" charset="0"/>
                <a:cs typeface="Times New Roman" pitchFamily="18" charset="0"/>
              </a:rPr>
              <a:t>=</a:t>
            </a:r>
            <a:endParaRPr lang="en-US" dirty="0">
              <a:latin typeface="Book Antiqua" pitchFamily="18" charset="0"/>
            </a:endParaRPr>
          </a:p>
        </p:txBody>
      </p:sp>
      <p:grpSp>
        <p:nvGrpSpPr>
          <p:cNvPr id="4" name="Group 26"/>
          <p:cNvGrpSpPr>
            <a:grpSpLocks/>
          </p:cNvGrpSpPr>
          <p:nvPr/>
        </p:nvGrpSpPr>
        <p:grpSpPr bwMode="auto">
          <a:xfrm>
            <a:off x="5918200" y="3973513"/>
            <a:ext cx="349250" cy="369887"/>
            <a:chOff x="5715000" y="3146981"/>
            <a:chExt cx="349776" cy="369332"/>
          </a:xfrm>
        </p:grpSpPr>
        <p:sp>
          <p:nvSpPr>
            <p:cNvPr id="756076" name="Rectangle 24"/>
            <p:cNvSpPr>
              <a:spLocks noChangeArrowheads="1"/>
            </p:cNvSpPr>
            <p:nvPr/>
          </p:nvSpPr>
          <p:spPr bwMode="auto">
            <a:xfrm>
              <a:off x="5715000" y="3146981"/>
              <a:ext cx="349776" cy="369332"/>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sym typeface="Symbol" pitchFamily="18" charset="2"/>
                </a:rPr>
                <a:t></a:t>
              </a:r>
              <a:endParaRPr lang="en-US">
                <a:latin typeface="Book Antiqua" pitchFamily="18" charset="0"/>
              </a:endParaRPr>
            </a:p>
          </p:txBody>
        </p:sp>
        <p:sp>
          <p:nvSpPr>
            <p:cNvPr id="26" name="Oval 25"/>
            <p:cNvSpPr/>
            <p:nvPr/>
          </p:nvSpPr>
          <p:spPr>
            <a:xfrm>
              <a:off x="5715000" y="3146981"/>
              <a:ext cx="349776" cy="36933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aphicFrame>
        <p:nvGraphicFramePr>
          <p:cNvPr id="756039" name="Object 327"/>
          <p:cNvGraphicFramePr>
            <a:graphicFrameLocks noChangeAspect="1"/>
          </p:cNvGraphicFramePr>
          <p:nvPr/>
        </p:nvGraphicFramePr>
        <p:xfrm>
          <a:off x="2239963" y="4649788"/>
          <a:ext cx="1341437" cy="808037"/>
        </p:xfrm>
        <a:graphic>
          <a:graphicData uri="http://schemas.openxmlformats.org/presentationml/2006/ole">
            <p:oleObj spid="_x0000_s826371" name="Equation" r:id="rId7" imgW="1562100" imgH="952500" progId="Equation.3">
              <p:embed/>
            </p:oleObj>
          </a:graphicData>
        </a:graphic>
      </p:graphicFrame>
      <p:sp>
        <p:nvSpPr>
          <p:cNvPr id="756054" name="Rectangle 30"/>
          <p:cNvSpPr>
            <a:spLocks noChangeArrowheads="1"/>
          </p:cNvSpPr>
          <p:nvPr/>
        </p:nvSpPr>
        <p:spPr bwMode="auto">
          <a:xfrm>
            <a:off x="3505200" y="4821238"/>
            <a:ext cx="361950" cy="369887"/>
          </a:xfrm>
          <a:prstGeom prst="rect">
            <a:avLst/>
          </a:prstGeom>
          <a:noFill/>
          <a:ln w="9525">
            <a:noFill/>
            <a:miter lim="800000"/>
            <a:headEnd/>
            <a:tailEnd/>
          </a:ln>
        </p:spPr>
        <p:txBody>
          <a:bodyPr wrap="none">
            <a:spAutoFit/>
          </a:bodyPr>
          <a:lstStyle/>
          <a:p>
            <a:r>
              <a:rPr lang="en-US" dirty="0">
                <a:latin typeface="Symbol" pitchFamily="18" charset="2"/>
                <a:cs typeface="Times New Roman" pitchFamily="18" charset="0"/>
              </a:rPr>
              <a:t>Å</a:t>
            </a:r>
            <a:endParaRPr lang="en-US" dirty="0">
              <a:latin typeface="Book Antiqua" pitchFamily="18" charset="0"/>
            </a:endParaRPr>
          </a:p>
        </p:txBody>
      </p:sp>
      <p:sp>
        <p:nvSpPr>
          <p:cNvPr id="756055" name="Rectangle 31"/>
          <p:cNvSpPr>
            <a:spLocks noChangeArrowheads="1"/>
          </p:cNvSpPr>
          <p:nvPr/>
        </p:nvSpPr>
        <p:spPr bwMode="auto">
          <a:xfrm>
            <a:off x="4572000" y="4868863"/>
            <a:ext cx="314325" cy="369887"/>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rPr>
              <a:t>=</a:t>
            </a:r>
            <a:endParaRPr lang="en-US">
              <a:latin typeface="Book Antiqua" pitchFamily="18" charset="0"/>
            </a:endParaRPr>
          </a:p>
        </p:txBody>
      </p:sp>
      <p:grpSp>
        <p:nvGrpSpPr>
          <p:cNvPr id="5" name="Group 32"/>
          <p:cNvGrpSpPr>
            <a:grpSpLocks/>
          </p:cNvGrpSpPr>
          <p:nvPr/>
        </p:nvGrpSpPr>
        <p:grpSpPr bwMode="auto">
          <a:xfrm>
            <a:off x="5943600" y="3059113"/>
            <a:ext cx="349250" cy="369887"/>
            <a:chOff x="5715000" y="3146981"/>
            <a:chExt cx="349776" cy="369332"/>
          </a:xfrm>
        </p:grpSpPr>
        <p:sp>
          <p:nvSpPr>
            <p:cNvPr id="756074" name="Rectangle 33"/>
            <p:cNvSpPr>
              <a:spLocks noChangeArrowheads="1"/>
            </p:cNvSpPr>
            <p:nvPr/>
          </p:nvSpPr>
          <p:spPr bwMode="auto">
            <a:xfrm>
              <a:off x="5715000" y="3146981"/>
              <a:ext cx="349776" cy="369332"/>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sym typeface="Symbol" pitchFamily="18" charset="2"/>
                </a:rPr>
                <a:t></a:t>
              </a:r>
              <a:endParaRPr lang="en-US">
                <a:latin typeface="Book Antiqua" pitchFamily="18" charset="0"/>
              </a:endParaRPr>
            </a:p>
          </p:txBody>
        </p:sp>
        <p:sp>
          <p:nvSpPr>
            <p:cNvPr id="35" name="Oval 34"/>
            <p:cNvSpPr/>
            <p:nvPr/>
          </p:nvSpPr>
          <p:spPr>
            <a:xfrm>
              <a:off x="5715000" y="3146981"/>
              <a:ext cx="349776" cy="36933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1" name="Down Arrow Callout 60"/>
          <p:cNvSpPr/>
          <p:nvPr/>
        </p:nvSpPr>
        <p:spPr>
          <a:xfrm>
            <a:off x="4962525" y="1787525"/>
            <a:ext cx="2352675" cy="1219200"/>
          </a:xfrm>
          <a:prstGeom prst="downArrowCallou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 name="Down Arrow Callout 61"/>
          <p:cNvSpPr/>
          <p:nvPr/>
        </p:nvSpPr>
        <p:spPr>
          <a:xfrm flipV="1">
            <a:off x="4914900" y="4343400"/>
            <a:ext cx="2352675" cy="1219200"/>
          </a:xfrm>
          <a:prstGeom prst="downArrowCallou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bwMode="auto">
          <a:xfrm>
            <a:off x="1295400" y="3505200"/>
            <a:ext cx="152400" cy="152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0" name="Straight Connector 39"/>
          <p:cNvCxnSpPr/>
          <p:nvPr/>
        </p:nvCxnSpPr>
        <p:spPr bwMode="auto">
          <a:xfrm flipV="1">
            <a:off x="1295400" y="1905000"/>
            <a:ext cx="715963" cy="1611313"/>
          </a:xfrm>
          <a:prstGeom prst="line">
            <a:avLst/>
          </a:prstGeom>
          <a:ln w="28575" cmpd="thinThick">
            <a:solidFill>
              <a:srgbClr val="FFFF0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auto">
          <a:xfrm flipV="1">
            <a:off x="1447800" y="2590800"/>
            <a:ext cx="1981200" cy="1093788"/>
          </a:xfrm>
          <a:prstGeom prst="line">
            <a:avLst/>
          </a:prstGeom>
          <a:ln w="28575" cmpd="thinThick">
            <a:solidFill>
              <a:srgbClr val="FFFF0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a:off x="1295400" y="3657600"/>
            <a:ext cx="944563" cy="1676400"/>
          </a:xfrm>
          <a:prstGeom prst="line">
            <a:avLst/>
          </a:prstGeom>
          <a:ln w="28575" cmpd="thinThick">
            <a:solidFill>
              <a:srgbClr val="FFFF0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auto">
          <a:xfrm>
            <a:off x="1447800" y="3505200"/>
            <a:ext cx="1981200" cy="1208088"/>
          </a:xfrm>
          <a:prstGeom prst="line">
            <a:avLst/>
          </a:prstGeom>
          <a:ln w="28575" cmpd="thinThick">
            <a:solidFill>
              <a:srgbClr val="FFFF0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65" name="Rectangle 64"/>
          <p:cNvSpPr/>
          <p:nvPr/>
        </p:nvSpPr>
        <p:spPr bwMode="auto">
          <a:xfrm flipH="1">
            <a:off x="7848600" y="3211512"/>
            <a:ext cx="46038" cy="650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6" name="Straight Connector 65"/>
          <p:cNvCxnSpPr/>
          <p:nvPr/>
        </p:nvCxnSpPr>
        <p:spPr bwMode="auto">
          <a:xfrm flipV="1">
            <a:off x="6324600" y="3225006"/>
            <a:ext cx="1447800" cy="38100"/>
          </a:xfrm>
          <a:prstGeom prst="line">
            <a:avLst/>
          </a:prstGeom>
          <a:ln w="57150" cmpd="thinThick">
            <a:solidFill>
              <a:srgbClr val="FFFF0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graphicFrame>
        <p:nvGraphicFramePr>
          <p:cNvPr id="756040" name="Object 328"/>
          <p:cNvGraphicFramePr>
            <a:graphicFrameLocks noChangeAspect="1"/>
          </p:cNvGraphicFramePr>
          <p:nvPr/>
        </p:nvGraphicFramePr>
        <p:xfrm>
          <a:off x="3713567" y="1787527"/>
          <a:ext cx="828596" cy="744577"/>
        </p:xfrm>
        <a:graphic>
          <a:graphicData uri="http://schemas.openxmlformats.org/presentationml/2006/ole">
            <p:oleObj spid="_x0000_s826372" name="Equation" r:id="rId8" imgW="965200" imgH="876300" progId="Equation.3">
              <p:embed/>
            </p:oleObj>
          </a:graphicData>
        </a:graphic>
      </p:graphicFrame>
      <p:graphicFrame>
        <p:nvGraphicFramePr>
          <p:cNvPr id="756041" name="Object 329"/>
          <p:cNvGraphicFramePr>
            <a:graphicFrameLocks noChangeAspect="1"/>
          </p:cNvGraphicFramePr>
          <p:nvPr/>
        </p:nvGraphicFramePr>
        <p:xfrm>
          <a:off x="3810395" y="4619536"/>
          <a:ext cx="800024" cy="866820"/>
        </p:xfrm>
        <a:graphic>
          <a:graphicData uri="http://schemas.openxmlformats.org/presentationml/2006/ole">
            <p:oleObj spid="_x0000_s826373" name="Equation" r:id="rId9" imgW="800100" imgH="876300" progId="Equation.3">
              <p:embed/>
            </p:oleObj>
          </a:graphicData>
        </a:graphic>
      </p:graphicFrame>
      <p:graphicFrame>
        <p:nvGraphicFramePr>
          <p:cNvPr id="756042" name="Object 330"/>
          <p:cNvGraphicFramePr>
            <a:graphicFrameLocks noChangeAspect="1"/>
          </p:cNvGraphicFramePr>
          <p:nvPr/>
        </p:nvGraphicFramePr>
        <p:xfrm>
          <a:off x="5029479" y="1755775"/>
          <a:ext cx="2158795" cy="808080"/>
        </p:xfrm>
        <a:graphic>
          <a:graphicData uri="http://schemas.openxmlformats.org/presentationml/2006/ole">
            <p:oleObj spid="_x0000_s826374" name="Equation" r:id="rId10" imgW="2514600" imgH="952500" progId="Equation.3">
              <p:embed/>
            </p:oleObj>
          </a:graphicData>
        </a:graphic>
      </p:graphicFrame>
      <p:graphicFrame>
        <p:nvGraphicFramePr>
          <p:cNvPr id="756043" name="Object 331"/>
          <p:cNvGraphicFramePr>
            <a:graphicFrameLocks noChangeAspect="1"/>
          </p:cNvGraphicFramePr>
          <p:nvPr/>
        </p:nvGraphicFramePr>
        <p:xfrm>
          <a:off x="5135828" y="4678277"/>
          <a:ext cx="2039743" cy="808079"/>
        </p:xfrm>
        <a:graphic>
          <a:graphicData uri="http://schemas.openxmlformats.org/presentationml/2006/ole">
            <p:oleObj spid="_x0000_s826375" name="Equation" r:id="rId11" imgW="2374900" imgH="952500" progId="Equation.3">
              <p:embed/>
            </p:oleObj>
          </a:graphicData>
        </a:graphic>
      </p:graphicFrame>
      <p:sp>
        <p:nvSpPr>
          <p:cNvPr id="3" name="TextBox 2"/>
          <p:cNvSpPr txBox="1"/>
          <p:nvPr/>
        </p:nvSpPr>
        <p:spPr bwMode="auto">
          <a:xfrm>
            <a:off x="768350" y="5616575"/>
            <a:ext cx="7270750" cy="708025"/>
          </a:xfrm>
          <a:prstGeom prst="rect">
            <a:avLst/>
          </a:prstGeom>
          <a:noFill/>
        </p:spPr>
        <p:txBody>
          <a:bodyPr>
            <a:spAutoFit/>
          </a:bodyPr>
          <a:lstStyle/>
          <a:p>
            <a:pPr fontAlgn="auto">
              <a:spcBef>
                <a:spcPts val="0"/>
              </a:spcBef>
              <a:spcAft>
                <a:spcPts val="0"/>
              </a:spcAft>
              <a:defRPr/>
            </a:pPr>
            <a:r>
              <a:rPr lang="en-US" sz="4000" b="1" dirty="0">
                <a:ln w="6350">
                  <a:noFill/>
                </a:ln>
                <a:solidFill>
                  <a:srgbClr val="FF0000"/>
                </a:solidFill>
                <a:effectLst>
                  <a:outerShdw blurRad="114300" dist="101600" dir="2700000" algn="tl" rotWithShape="0">
                    <a:srgbClr val="000000">
                      <a:alpha val="40000"/>
                    </a:srgbClr>
                  </a:outerShdw>
                </a:effectLst>
                <a:latin typeface="Times New Roman"/>
                <a:ea typeface="Times New Roman"/>
                <a:cs typeface="+mj-cs"/>
              </a:rPr>
              <a:t>where </a:t>
            </a:r>
            <a:r>
              <a:rPr lang="en-US" sz="4000" b="1" dirty="0" err="1">
                <a:ln w="6350">
                  <a:noFill/>
                </a:ln>
                <a:solidFill>
                  <a:schemeClr val="bg1"/>
                </a:solidFill>
                <a:effectLst>
                  <a:outerShdw blurRad="114300" dist="101600" dir="2700000" algn="tl" rotWithShape="0">
                    <a:srgbClr val="000000">
                      <a:alpha val="40000"/>
                    </a:srgbClr>
                  </a:outerShdw>
                </a:effectLst>
                <a:latin typeface="Times New Roman"/>
                <a:ea typeface="Times New Roman"/>
                <a:cs typeface="+mj-cs"/>
              </a:rPr>
              <a:t>a</a:t>
            </a:r>
            <a:r>
              <a:rPr lang="en-US" sz="4000" b="1" baseline="-25000" dirty="0" err="1">
                <a:ln w="6350">
                  <a:noFill/>
                </a:ln>
                <a:solidFill>
                  <a:schemeClr val="bg1"/>
                </a:solidFill>
                <a:effectLst>
                  <a:outerShdw blurRad="114300" dist="101600" dir="2700000" algn="tl" rotWithShape="0">
                    <a:srgbClr val="000000">
                      <a:alpha val="40000"/>
                    </a:srgbClr>
                  </a:outerShdw>
                </a:effectLst>
                <a:latin typeface="Times New Roman"/>
                <a:ea typeface="Times New Roman"/>
                <a:cs typeface="+mj-cs"/>
              </a:rPr>
              <a:t>i,j</a:t>
            </a:r>
            <a:r>
              <a:rPr lang="en-US" sz="4000" b="1" dirty="0">
                <a:ln w="6350">
                  <a:noFill/>
                </a:ln>
                <a:solidFill>
                  <a:srgbClr val="FF0000"/>
                </a:solidFill>
                <a:effectLst>
                  <a:outerShdw blurRad="114300" dist="101600" dir="2700000" algn="tl" rotWithShape="0">
                    <a:srgbClr val="000000">
                      <a:alpha val="40000"/>
                    </a:srgbClr>
                  </a:outerShdw>
                </a:effectLst>
                <a:latin typeface="Times New Roman"/>
                <a:ea typeface="Times New Roman"/>
                <a:cs typeface="+mj-cs"/>
              </a:rPr>
              <a:t> is NOT an edge pixel</a:t>
            </a:r>
          </a:p>
        </p:txBody>
      </p:sp>
      <p:sp>
        <p:nvSpPr>
          <p:cNvPr id="43" name="Rectangle 42"/>
          <p:cNvSpPr/>
          <p:nvPr/>
        </p:nvSpPr>
        <p:spPr>
          <a:xfrm>
            <a:off x="7315200" y="3709988"/>
            <a:ext cx="1371600" cy="1017587"/>
          </a:xfrm>
          <a:prstGeom prst="rect">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bwMode="auto">
          <a:xfrm flipH="1">
            <a:off x="7848600" y="4071938"/>
            <a:ext cx="46038" cy="650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6" name="Straight Connector 45"/>
          <p:cNvCxnSpPr/>
          <p:nvPr/>
        </p:nvCxnSpPr>
        <p:spPr bwMode="auto">
          <a:xfrm flipV="1">
            <a:off x="6400800" y="4085432"/>
            <a:ext cx="1447800" cy="38100"/>
          </a:xfrm>
          <a:prstGeom prst="line">
            <a:avLst/>
          </a:prstGeom>
          <a:ln w="57150" cmpd="thinThick">
            <a:solidFill>
              <a:srgbClr val="FFFF0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47" name="TextBox 10"/>
          <p:cNvSpPr txBox="1">
            <a:spLocks noChangeArrowheads="1"/>
          </p:cNvSpPr>
          <p:nvPr/>
        </p:nvSpPr>
        <p:spPr bwMode="auto">
          <a:xfrm>
            <a:off x="7267574" y="4840025"/>
            <a:ext cx="1724025" cy="646331"/>
          </a:xfrm>
          <a:prstGeom prst="rect">
            <a:avLst/>
          </a:prstGeom>
          <a:noFill/>
          <a:ln w="9525">
            <a:noFill/>
            <a:miter lim="800000"/>
            <a:headEnd/>
            <a:tailEnd/>
          </a:ln>
        </p:spPr>
        <p:txBody>
          <a:bodyPr wrap="square">
            <a:spAutoFit/>
          </a:bodyPr>
          <a:lstStyle/>
          <a:p>
            <a:r>
              <a:rPr lang="en-US" sz="3600" b="1" dirty="0" smtClean="0">
                <a:latin typeface="Book Antiqua" pitchFamily="18" charset="0"/>
              </a:rPr>
              <a:t> (</a:t>
            </a:r>
            <a:r>
              <a:rPr lang="en-US" sz="3600" dirty="0" smtClean="0"/>
              <a:t>a</a:t>
            </a:r>
            <a:r>
              <a:rPr lang="en-US" sz="3600" dirty="0" smtClean="0">
                <a:latin typeface="Symbol" pitchFamily="18" charset="2"/>
                <a:cs typeface="Times New Roman" pitchFamily="18" charset="0"/>
              </a:rPr>
              <a:t>Å</a:t>
            </a:r>
            <a:r>
              <a:rPr lang="en-US" sz="3600" dirty="0" smtClean="0"/>
              <a:t>sp)</a:t>
            </a:r>
            <a:endParaRPr lang="en-US" sz="3600" b="1" dirty="0">
              <a:latin typeface="Book Antiqua"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sz="4400" dirty="0" smtClean="0">
                <a:latin typeface="Times New Roman"/>
                <a:ea typeface="Times New Roman"/>
              </a:rPr>
              <a:t> </a:t>
            </a:r>
            <a:r>
              <a:rPr lang="en-US" sz="4000" dirty="0" smtClean="0">
                <a:latin typeface="Times New Roman"/>
                <a:ea typeface="Times New Roman"/>
              </a:rPr>
              <a:t>(</a:t>
            </a:r>
            <a:r>
              <a:rPr lang="en-US" sz="4000" dirty="0" err="1" smtClean="0">
                <a:latin typeface="Times New Roman"/>
                <a:ea typeface="Times New Roman"/>
              </a:rPr>
              <a:t>a</a:t>
            </a:r>
            <a:r>
              <a:rPr lang="en-US" sz="4000" baseline="-25000" dirty="0" err="1" smtClean="0">
                <a:latin typeface="Times New Roman"/>
                <a:ea typeface="Times New Roman"/>
              </a:rPr>
              <a:t>i.j</a:t>
            </a:r>
            <a:r>
              <a:rPr lang="en-US" sz="4000" dirty="0" smtClean="0">
                <a:latin typeface="Times New Roman"/>
                <a:ea typeface="Times New Roman"/>
              </a:rPr>
              <a:t> </a:t>
            </a:r>
            <a:r>
              <a:rPr lang="en-US" sz="4000" dirty="0" smtClean="0">
                <a:latin typeface="Symbol"/>
                <a:ea typeface="Times New Roman"/>
                <a:cs typeface="Times New Roman"/>
              </a:rPr>
              <a:t>Å</a:t>
            </a:r>
            <a:r>
              <a:rPr lang="en-US" sz="4000" dirty="0" smtClean="0">
                <a:latin typeface="Times New Roman"/>
                <a:ea typeface="Times New Roman"/>
              </a:rPr>
              <a:t> s) = (</a:t>
            </a:r>
            <a:r>
              <a:rPr lang="en-US" sz="4000" dirty="0" smtClean="0">
                <a:latin typeface="Times New Roman"/>
                <a:ea typeface="Times New Roman"/>
                <a:cs typeface="Times New Roman"/>
                <a:sym typeface="Symbol"/>
              </a:rPr>
              <a:t></a:t>
            </a:r>
            <a:r>
              <a:rPr lang="en-US" sz="4000" baseline="-25000" dirty="0" smtClean="0">
                <a:latin typeface="Times New Roman"/>
                <a:ea typeface="Times New Roman"/>
              </a:rPr>
              <a:t>p, q</a:t>
            </a:r>
            <a:r>
              <a:rPr lang="en-US" sz="4000" dirty="0" smtClean="0">
                <a:latin typeface="Times New Roman"/>
                <a:ea typeface="Times New Roman"/>
              </a:rPr>
              <a:t> (w(s)</a:t>
            </a:r>
            <a:r>
              <a:rPr lang="en-US" sz="4000" baseline="-25000" dirty="0" smtClean="0">
                <a:latin typeface="Times New Roman"/>
                <a:ea typeface="Times New Roman"/>
              </a:rPr>
              <a:t>p , q</a:t>
            </a:r>
            <a:r>
              <a:rPr lang="en-US" sz="4000" dirty="0" smtClean="0">
                <a:latin typeface="Times New Roman"/>
                <a:ea typeface="Times New Roman"/>
              </a:rPr>
              <a:t> * a </a:t>
            </a:r>
            <a:r>
              <a:rPr lang="en-US" sz="4000" baseline="-25000" dirty="0" err="1" smtClean="0">
                <a:latin typeface="Times New Roman"/>
                <a:ea typeface="Times New Roman"/>
              </a:rPr>
              <a:t>i+p</a:t>
            </a:r>
            <a:r>
              <a:rPr lang="en-US" sz="4000" baseline="-25000" dirty="0" smtClean="0">
                <a:latin typeface="Times New Roman"/>
                <a:ea typeface="Times New Roman"/>
              </a:rPr>
              <a:t> , </a:t>
            </a:r>
            <a:r>
              <a:rPr lang="en-US" sz="4000" baseline="-25000" dirty="0" err="1" smtClean="0">
                <a:latin typeface="Times New Roman"/>
                <a:ea typeface="Times New Roman"/>
              </a:rPr>
              <a:t>j+q</a:t>
            </a:r>
            <a:r>
              <a:rPr lang="en-US" sz="4000" dirty="0" smtClean="0">
                <a:latin typeface="Times New Roman"/>
                <a:ea typeface="Times New Roman"/>
              </a:rPr>
              <a:t>)</a:t>
            </a:r>
            <a:endParaRPr lang="en-US" sz="4400" dirty="0"/>
          </a:p>
        </p:txBody>
      </p:sp>
      <p:pic>
        <p:nvPicPr>
          <p:cNvPr id="757070" name="Content Placeholder 4" descr="InputImage.png"/>
          <p:cNvPicPr>
            <a:picLocks noGrp="1" noChangeAspect="1"/>
          </p:cNvPicPr>
          <p:nvPr>
            <p:ph idx="1"/>
          </p:nvPr>
        </p:nvPicPr>
        <p:blipFill>
          <a:blip r:embed="rId4" cstate="print"/>
          <a:srcRect/>
          <a:stretch>
            <a:fillRect/>
          </a:stretch>
        </p:blipFill>
        <p:spPr>
          <a:xfrm>
            <a:off x="609600" y="3006725"/>
            <a:ext cx="1981200" cy="1489075"/>
          </a:xfrm>
        </p:spPr>
      </p:pic>
      <p:sp>
        <p:nvSpPr>
          <p:cNvPr id="757071" name="TextBox 9"/>
          <p:cNvSpPr txBox="1">
            <a:spLocks noChangeArrowheads="1"/>
          </p:cNvSpPr>
          <p:nvPr/>
        </p:nvSpPr>
        <p:spPr bwMode="auto">
          <a:xfrm>
            <a:off x="539750" y="2173288"/>
            <a:ext cx="457200" cy="646112"/>
          </a:xfrm>
          <a:prstGeom prst="rect">
            <a:avLst/>
          </a:prstGeom>
          <a:noFill/>
          <a:ln w="9525">
            <a:noFill/>
            <a:miter lim="800000"/>
            <a:headEnd/>
            <a:tailEnd/>
          </a:ln>
        </p:spPr>
        <p:txBody>
          <a:bodyPr>
            <a:spAutoFit/>
          </a:bodyPr>
          <a:lstStyle/>
          <a:p>
            <a:r>
              <a:rPr lang="en-US" sz="3600">
                <a:latin typeface="Book Antiqua" pitchFamily="18" charset="0"/>
              </a:rPr>
              <a:t>a</a:t>
            </a:r>
          </a:p>
        </p:txBody>
      </p:sp>
      <p:sp>
        <p:nvSpPr>
          <p:cNvPr id="757073" name="Rectangle 14"/>
          <p:cNvSpPr>
            <a:spLocks noChangeArrowheads="1"/>
          </p:cNvSpPr>
          <p:nvPr/>
        </p:nvSpPr>
        <p:spPr bwMode="auto">
          <a:xfrm>
            <a:off x="3962400" y="1524000"/>
            <a:ext cx="306388" cy="369888"/>
          </a:xfrm>
          <a:prstGeom prst="rect">
            <a:avLst/>
          </a:prstGeom>
          <a:noFill/>
          <a:ln w="9525">
            <a:noFill/>
            <a:miter lim="800000"/>
            <a:headEnd/>
            <a:tailEnd/>
          </a:ln>
        </p:spPr>
        <p:txBody>
          <a:bodyPr wrap="none">
            <a:spAutoFit/>
          </a:bodyPr>
          <a:lstStyle/>
          <a:p>
            <a:r>
              <a:rPr lang="en-US">
                <a:latin typeface="Book Antiqua" pitchFamily="18" charset="0"/>
              </a:rPr>
              <a:t>S</a:t>
            </a:r>
          </a:p>
        </p:txBody>
      </p:sp>
      <p:sp>
        <p:nvSpPr>
          <p:cNvPr id="757074" name="Rectangle 15"/>
          <p:cNvSpPr>
            <a:spLocks noChangeArrowheads="1"/>
          </p:cNvSpPr>
          <p:nvPr/>
        </p:nvSpPr>
        <p:spPr bwMode="auto">
          <a:xfrm>
            <a:off x="4087813" y="4359275"/>
            <a:ext cx="446087" cy="368300"/>
          </a:xfrm>
          <a:prstGeom prst="rect">
            <a:avLst/>
          </a:prstGeom>
          <a:noFill/>
          <a:ln w="9525">
            <a:noFill/>
            <a:miter lim="800000"/>
            <a:headEnd/>
            <a:tailEnd/>
          </a:ln>
        </p:spPr>
        <p:txBody>
          <a:bodyPr wrap="none">
            <a:spAutoFit/>
          </a:bodyPr>
          <a:lstStyle/>
          <a:p>
            <a:r>
              <a:rPr lang="en-US">
                <a:latin typeface="Book Antiqua" pitchFamily="18" charset="0"/>
              </a:rPr>
              <a:t>SP</a:t>
            </a:r>
          </a:p>
        </p:txBody>
      </p:sp>
      <p:graphicFrame>
        <p:nvGraphicFramePr>
          <p:cNvPr id="757062" name="Object 326"/>
          <p:cNvGraphicFramePr>
            <a:graphicFrameLocks noChangeAspect="1"/>
          </p:cNvGraphicFramePr>
          <p:nvPr/>
        </p:nvGraphicFramePr>
        <p:xfrm>
          <a:off x="2087563" y="1755775"/>
          <a:ext cx="1341437" cy="808038"/>
        </p:xfrm>
        <a:graphic>
          <a:graphicData uri="http://schemas.openxmlformats.org/presentationml/2006/ole">
            <p:oleObj spid="_x0000_s827394" name="Equation" r:id="rId5" imgW="1562100" imgH="952500" progId="Equation.3">
              <p:embed/>
            </p:oleObj>
          </a:graphicData>
        </a:graphic>
      </p:graphicFrame>
      <p:sp>
        <p:nvSpPr>
          <p:cNvPr id="757075" name="Rectangle 22"/>
          <p:cNvSpPr>
            <a:spLocks noChangeArrowheads="1"/>
          </p:cNvSpPr>
          <p:nvPr/>
        </p:nvSpPr>
        <p:spPr bwMode="auto">
          <a:xfrm>
            <a:off x="3429000" y="1974850"/>
            <a:ext cx="361950" cy="369888"/>
          </a:xfrm>
          <a:prstGeom prst="rect">
            <a:avLst/>
          </a:prstGeom>
          <a:noFill/>
          <a:ln w="9525">
            <a:noFill/>
            <a:miter lim="800000"/>
            <a:headEnd/>
            <a:tailEnd/>
          </a:ln>
        </p:spPr>
        <p:txBody>
          <a:bodyPr wrap="none">
            <a:spAutoFit/>
          </a:bodyPr>
          <a:lstStyle/>
          <a:p>
            <a:r>
              <a:rPr lang="en-US">
                <a:latin typeface="Symbol" pitchFamily="18" charset="2"/>
                <a:cs typeface="Times New Roman" pitchFamily="18" charset="0"/>
              </a:rPr>
              <a:t>Å</a:t>
            </a:r>
            <a:endParaRPr lang="en-US">
              <a:latin typeface="Book Antiqua" pitchFamily="18" charset="0"/>
            </a:endParaRPr>
          </a:p>
        </p:txBody>
      </p:sp>
      <p:sp>
        <p:nvSpPr>
          <p:cNvPr id="757076" name="Rectangle 23"/>
          <p:cNvSpPr>
            <a:spLocks noChangeArrowheads="1"/>
          </p:cNvSpPr>
          <p:nvPr/>
        </p:nvSpPr>
        <p:spPr bwMode="auto">
          <a:xfrm>
            <a:off x="4724400" y="1974850"/>
            <a:ext cx="314325" cy="369888"/>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rPr>
              <a:t>=</a:t>
            </a:r>
            <a:endParaRPr lang="en-US">
              <a:latin typeface="Book Antiqua" pitchFamily="18" charset="0"/>
            </a:endParaRPr>
          </a:p>
        </p:txBody>
      </p:sp>
      <p:grpSp>
        <p:nvGrpSpPr>
          <p:cNvPr id="4" name="Group 26"/>
          <p:cNvGrpSpPr>
            <a:grpSpLocks/>
          </p:cNvGrpSpPr>
          <p:nvPr/>
        </p:nvGrpSpPr>
        <p:grpSpPr bwMode="auto">
          <a:xfrm>
            <a:off x="6032500" y="3973513"/>
            <a:ext cx="349250" cy="369887"/>
            <a:chOff x="5715000" y="3146981"/>
            <a:chExt cx="349776" cy="369332"/>
          </a:xfrm>
        </p:grpSpPr>
        <p:sp>
          <p:nvSpPr>
            <p:cNvPr id="757100" name="Rectangle 24"/>
            <p:cNvSpPr>
              <a:spLocks noChangeArrowheads="1"/>
            </p:cNvSpPr>
            <p:nvPr/>
          </p:nvSpPr>
          <p:spPr bwMode="auto">
            <a:xfrm>
              <a:off x="5715000" y="3146981"/>
              <a:ext cx="349776" cy="369332"/>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sym typeface="Symbol" pitchFamily="18" charset="2"/>
                </a:rPr>
                <a:t></a:t>
              </a:r>
              <a:endParaRPr lang="en-US">
                <a:latin typeface="Book Antiqua" pitchFamily="18" charset="0"/>
              </a:endParaRPr>
            </a:p>
          </p:txBody>
        </p:sp>
        <p:sp>
          <p:nvSpPr>
            <p:cNvPr id="26" name="Oval 25"/>
            <p:cNvSpPr/>
            <p:nvPr/>
          </p:nvSpPr>
          <p:spPr>
            <a:xfrm>
              <a:off x="5715000" y="3146981"/>
              <a:ext cx="349776" cy="36933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aphicFrame>
        <p:nvGraphicFramePr>
          <p:cNvPr id="757063" name="Object 327"/>
          <p:cNvGraphicFramePr>
            <a:graphicFrameLocks noChangeAspect="1"/>
          </p:cNvGraphicFramePr>
          <p:nvPr/>
        </p:nvGraphicFramePr>
        <p:xfrm>
          <a:off x="2239963" y="4649788"/>
          <a:ext cx="1341437" cy="808037"/>
        </p:xfrm>
        <a:graphic>
          <a:graphicData uri="http://schemas.openxmlformats.org/presentationml/2006/ole">
            <p:oleObj spid="_x0000_s827395" name="Equation" r:id="rId6" imgW="1562100" imgH="952500" progId="Equation.3">
              <p:embed/>
            </p:oleObj>
          </a:graphicData>
        </a:graphic>
      </p:graphicFrame>
      <p:sp>
        <p:nvSpPr>
          <p:cNvPr id="757078" name="Rectangle 30"/>
          <p:cNvSpPr>
            <a:spLocks noChangeArrowheads="1"/>
          </p:cNvSpPr>
          <p:nvPr/>
        </p:nvSpPr>
        <p:spPr bwMode="auto">
          <a:xfrm>
            <a:off x="3581400" y="4821238"/>
            <a:ext cx="361950" cy="369887"/>
          </a:xfrm>
          <a:prstGeom prst="rect">
            <a:avLst/>
          </a:prstGeom>
          <a:noFill/>
          <a:ln w="9525">
            <a:noFill/>
            <a:miter lim="800000"/>
            <a:headEnd/>
            <a:tailEnd/>
          </a:ln>
        </p:spPr>
        <p:txBody>
          <a:bodyPr wrap="none">
            <a:spAutoFit/>
          </a:bodyPr>
          <a:lstStyle/>
          <a:p>
            <a:r>
              <a:rPr lang="en-US">
                <a:latin typeface="Symbol" pitchFamily="18" charset="2"/>
                <a:cs typeface="Times New Roman" pitchFamily="18" charset="0"/>
              </a:rPr>
              <a:t>Å</a:t>
            </a:r>
            <a:endParaRPr lang="en-US">
              <a:latin typeface="Book Antiqua" pitchFamily="18" charset="0"/>
            </a:endParaRPr>
          </a:p>
        </p:txBody>
      </p:sp>
      <p:sp>
        <p:nvSpPr>
          <p:cNvPr id="757079" name="Rectangle 31"/>
          <p:cNvSpPr>
            <a:spLocks noChangeArrowheads="1"/>
          </p:cNvSpPr>
          <p:nvPr/>
        </p:nvSpPr>
        <p:spPr bwMode="auto">
          <a:xfrm>
            <a:off x="4686300" y="4868863"/>
            <a:ext cx="314325" cy="369887"/>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rPr>
              <a:t>=</a:t>
            </a:r>
            <a:endParaRPr lang="en-US">
              <a:latin typeface="Book Antiqua" pitchFamily="18" charset="0"/>
            </a:endParaRPr>
          </a:p>
        </p:txBody>
      </p:sp>
      <p:grpSp>
        <p:nvGrpSpPr>
          <p:cNvPr id="5" name="Group 32"/>
          <p:cNvGrpSpPr>
            <a:grpSpLocks/>
          </p:cNvGrpSpPr>
          <p:nvPr/>
        </p:nvGrpSpPr>
        <p:grpSpPr bwMode="auto">
          <a:xfrm>
            <a:off x="6019800" y="3059113"/>
            <a:ext cx="349250" cy="369887"/>
            <a:chOff x="5715000" y="3146981"/>
            <a:chExt cx="349776" cy="369332"/>
          </a:xfrm>
        </p:grpSpPr>
        <p:sp>
          <p:nvSpPr>
            <p:cNvPr id="757098" name="Rectangle 33"/>
            <p:cNvSpPr>
              <a:spLocks noChangeArrowheads="1"/>
            </p:cNvSpPr>
            <p:nvPr/>
          </p:nvSpPr>
          <p:spPr bwMode="auto">
            <a:xfrm>
              <a:off x="5715000" y="3146981"/>
              <a:ext cx="349776" cy="369332"/>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sym typeface="Symbol" pitchFamily="18" charset="2"/>
                </a:rPr>
                <a:t></a:t>
              </a:r>
              <a:endParaRPr lang="en-US">
                <a:latin typeface="Book Antiqua" pitchFamily="18" charset="0"/>
              </a:endParaRPr>
            </a:p>
          </p:txBody>
        </p:sp>
        <p:sp>
          <p:nvSpPr>
            <p:cNvPr id="35" name="Oval 34"/>
            <p:cNvSpPr/>
            <p:nvPr/>
          </p:nvSpPr>
          <p:spPr>
            <a:xfrm>
              <a:off x="5715000" y="3146981"/>
              <a:ext cx="349776" cy="36933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1" name="Down Arrow Callout 60"/>
          <p:cNvSpPr/>
          <p:nvPr/>
        </p:nvSpPr>
        <p:spPr>
          <a:xfrm>
            <a:off x="5038725" y="1787525"/>
            <a:ext cx="2352675" cy="1219200"/>
          </a:xfrm>
          <a:prstGeom prst="downArrowCallou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 name="Down Arrow Callout 61"/>
          <p:cNvSpPr/>
          <p:nvPr/>
        </p:nvSpPr>
        <p:spPr>
          <a:xfrm flipV="1">
            <a:off x="5029200" y="4343400"/>
            <a:ext cx="2352675" cy="1219200"/>
          </a:xfrm>
          <a:prstGeom prst="downArrowCallou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40"/>
          <p:cNvGrpSpPr>
            <a:grpSpLocks/>
          </p:cNvGrpSpPr>
          <p:nvPr/>
        </p:nvGrpSpPr>
        <p:grpSpPr bwMode="auto">
          <a:xfrm>
            <a:off x="520700" y="1755775"/>
            <a:ext cx="7518400" cy="4568825"/>
            <a:chOff x="520008" y="1755775"/>
            <a:chExt cx="7519092" cy="4568825"/>
          </a:xfrm>
        </p:grpSpPr>
        <p:graphicFrame>
          <p:nvGraphicFramePr>
            <p:cNvPr id="757064" name="Object 328"/>
            <p:cNvGraphicFramePr>
              <a:graphicFrameLocks noChangeAspect="1"/>
            </p:cNvGraphicFramePr>
            <p:nvPr/>
          </p:nvGraphicFramePr>
          <p:xfrm>
            <a:off x="3908425" y="1787525"/>
            <a:ext cx="588963" cy="744538"/>
          </p:xfrm>
          <a:graphic>
            <a:graphicData uri="http://schemas.openxmlformats.org/presentationml/2006/ole">
              <p:oleObj spid="_x0000_s827396" name="Equation" r:id="rId7" imgW="685800" imgH="876240" progId="Equation.3">
                <p:embed/>
              </p:oleObj>
            </a:graphicData>
          </a:graphic>
        </p:graphicFrame>
        <p:graphicFrame>
          <p:nvGraphicFramePr>
            <p:cNvPr id="757065" name="Object 329"/>
            <p:cNvGraphicFramePr>
              <a:graphicFrameLocks noChangeAspect="1"/>
            </p:cNvGraphicFramePr>
            <p:nvPr/>
          </p:nvGraphicFramePr>
          <p:xfrm>
            <a:off x="3943350" y="4619625"/>
            <a:ext cx="685800" cy="866775"/>
          </p:xfrm>
          <a:graphic>
            <a:graphicData uri="http://schemas.openxmlformats.org/presentationml/2006/ole">
              <p:oleObj spid="_x0000_s827397" name="Equation" r:id="rId8" imgW="685800" imgH="876240" progId="Equation.3">
                <p:embed/>
              </p:oleObj>
            </a:graphicData>
          </a:graphic>
        </p:graphicFrame>
        <p:graphicFrame>
          <p:nvGraphicFramePr>
            <p:cNvPr id="757066" name="Object 330"/>
            <p:cNvGraphicFramePr>
              <a:graphicFrameLocks noChangeAspect="1"/>
            </p:cNvGraphicFramePr>
            <p:nvPr/>
          </p:nvGraphicFramePr>
          <p:xfrm>
            <a:off x="5241925" y="1755775"/>
            <a:ext cx="1885950" cy="808038"/>
          </p:xfrm>
          <a:graphic>
            <a:graphicData uri="http://schemas.openxmlformats.org/presentationml/2006/ole">
              <p:oleObj spid="_x0000_s827398" name="Equation" r:id="rId9" imgW="2197080" imgH="952200" progId="Equation.3">
                <p:embed/>
              </p:oleObj>
            </a:graphicData>
          </a:graphic>
        </p:graphicFrame>
        <p:sp>
          <p:nvSpPr>
            <p:cNvPr id="3" name="TextBox 2"/>
            <p:cNvSpPr txBox="1"/>
            <p:nvPr/>
          </p:nvSpPr>
          <p:spPr>
            <a:xfrm>
              <a:off x="767681" y="5616575"/>
              <a:ext cx="7271419" cy="708025"/>
            </a:xfrm>
            <a:prstGeom prst="rect">
              <a:avLst/>
            </a:prstGeom>
            <a:noFill/>
          </p:spPr>
          <p:txBody>
            <a:bodyPr>
              <a:spAutoFit/>
            </a:bodyPr>
            <a:lstStyle/>
            <a:p>
              <a:pPr fontAlgn="auto">
                <a:spcBef>
                  <a:spcPts val="0"/>
                </a:spcBef>
                <a:spcAft>
                  <a:spcPts val="0"/>
                </a:spcAft>
                <a:defRPr/>
              </a:pPr>
              <a:r>
                <a:rPr lang="en-US" sz="4000" b="1" dirty="0">
                  <a:ln w="6350">
                    <a:noFill/>
                  </a:ln>
                  <a:solidFill>
                    <a:srgbClr val="FF0000"/>
                  </a:solidFill>
                  <a:effectLst>
                    <a:outerShdw blurRad="114300" dist="101600" dir="2700000" algn="tl" rotWithShape="0">
                      <a:srgbClr val="000000">
                        <a:alpha val="40000"/>
                      </a:srgbClr>
                    </a:outerShdw>
                  </a:effectLst>
                  <a:latin typeface="Times New Roman"/>
                  <a:ea typeface="Times New Roman"/>
                  <a:cs typeface="+mj-cs"/>
                </a:rPr>
                <a:t>where </a:t>
              </a:r>
              <a:r>
                <a:rPr lang="en-US" sz="4000" b="1" dirty="0" err="1">
                  <a:ln w="6350">
                    <a:noFill/>
                  </a:ln>
                  <a:solidFill>
                    <a:schemeClr val="bg1"/>
                  </a:solidFill>
                  <a:effectLst>
                    <a:outerShdw blurRad="114300" dist="101600" dir="2700000" algn="tl" rotWithShape="0">
                      <a:srgbClr val="000000">
                        <a:alpha val="40000"/>
                      </a:srgbClr>
                    </a:outerShdw>
                  </a:effectLst>
                  <a:latin typeface="Times New Roman"/>
                  <a:ea typeface="Times New Roman"/>
                  <a:cs typeface="+mj-cs"/>
                </a:rPr>
                <a:t>a</a:t>
              </a:r>
              <a:r>
                <a:rPr lang="en-US" sz="4000" b="1" baseline="-25000" dirty="0" err="1">
                  <a:ln w="6350">
                    <a:noFill/>
                  </a:ln>
                  <a:solidFill>
                    <a:schemeClr val="bg1"/>
                  </a:solidFill>
                  <a:effectLst>
                    <a:outerShdw blurRad="114300" dist="101600" dir="2700000" algn="tl" rotWithShape="0">
                      <a:srgbClr val="000000">
                        <a:alpha val="40000"/>
                      </a:srgbClr>
                    </a:outerShdw>
                  </a:effectLst>
                  <a:latin typeface="Times New Roman"/>
                  <a:ea typeface="Times New Roman"/>
                  <a:cs typeface="+mj-cs"/>
                </a:rPr>
                <a:t>i,j</a:t>
              </a:r>
              <a:r>
                <a:rPr lang="en-US" sz="4000" b="1" dirty="0">
                  <a:ln w="6350">
                    <a:noFill/>
                  </a:ln>
                  <a:solidFill>
                    <a:srgbClr val="FF0000"/>
                  </a:solidFill>
                  <a:effectLst>
                    <a:outerShdw blurRad="114300" dist="101600" dir="2700000" algn="tl" rotWithShape="0">
                      <a:srgbClr val="000000">
                        <a:alpha val="40000"/>
                      </a:srgbClr>
                    </a:outerShdw>
                  </a:effectLst>
                  <a:latin typeface="Times New Roman"/>
                  <a:ea typeface="Times New Roman"/>
                  <a:cs typeface="+mj-cs"/>
                </a:rPr>
                <a:t> IS an edge pixel</a:t>
              </a:r>
            </a:p>
          </p:txBody>
        </p:sp>
        <p:graphicFrame>
          <p:nvGraphicFramePr>
            <p:cNvPr id="757067" name="Object 331"/>
            <p:cNvGraphicFramePr>
              <a:graphicFrameLocks noChangeAspect="1"/>
            </p:cNvGraphicFramePr>
            <p:nvPr/>
          </p:nvGraphicFramePr>
          <p:xfrm>
            <a:off x="5229224" y="4754562"/>
            <a:ext cx="1885950" cy="808038"/>
          </p:xfrm>
          <a:graphic>
            <a:graphicData uri="http://schemas.openxmlformats.org/presentationml/2006/ole">
              <p:oleObj spid="_x0000_s827399" name="Equation" r:id="rId10" imgW="2197100" imgH="952500" progId="Equation.3">
                <p:embed/>
              </p:oleObj>
            </a:graphicData>
          </a:graphic>
        </p:graphicFrame>
        <p:grpSp>
          <p:nvGrpSpPr>
            <p:cNvPr id="7" name="Group 38"/>
            <p:cNvGrpSpPr>
              <a:grpSpLocks/>
            </p:cNvGrpSpPr>
            <p:nvPr/>
          </p:nvGrpSpPr>
          <p:grpSpPr bwMode="auto">
            <a:xfrm>
              <a:off x="520008" y="1893888"/>
              <a:ext cx="2908567" cy="3440112"/>
              <a:chOff x="520008" y="1893888"/>
              <a:chExt cx="2908567" cy="3440112"/>
            </a:xfrm>
          </p:grpSpPr>
          <p:sp>
            <p:nvSpPr>
              <p:cNvPr id="14" name="Rectangle 13"/>
              <p:cNvSpPr/>
              <p:nvPr/>
            </p:nvSpPr>
            <p:spPr>
              <a:xfrm>
                <a:off x="520008" y="3549650"/>
                <a:ext cx="152414" cy="152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0" name="Straight Connector 39"/>
              <p:cNvCxnSpPr/>
              <p:nvPr/>
            </p:nvCxnSpPr>
            <p:spPr>
              <a:xfrm flipV="1">
                <a:off x="532709" y="1893888"/>
                <a:ext cx="1554306" cy="1655762"/>
              </a:xfrm>
              <a:prstGeom prst="line">
                <a:avLst/>
              </a:prstGeom>
              <a:ln w="28575" cmpd="thinThick">
                <a:solidFill>
                  <a:srgbClr val="FFFF0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685123" y="2563813"/>
                <a:ext cx="2667245" cy="1119187"/>
              </a:xfrm>
              <a:prstGeom prst="line">
                <a:avLst/>
              </a:prstGeom>
              <a:ln w="28575" cmpd="thinThick">
                <a:solidFill>
                  <a:srgbClr val="FFFF0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32709" y="3702050"/>
                <a:ext cx="1644801" cy="1631950"/>
              </a:xfrm>
              <a:prstGeom prst="line">
                <a:avLst/>
              </a:prstGeom>
              <a:ln w="28575" cmpd="thinThick">
                <a:solidFill>
                  <a:srgbClr val="FFFF0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85123" y="3581400"/>
                <a:ext cx="2743452" cy="1131888"/>
              </a:xfrm>
              <a:prstGeom prst="line">
                <a:avLst/>
              </a:prstGeom>
              <a:ln w="28575" cmpd="thinThick">
                <a:solidFill>
                  <a:srgbClr val="FFFF0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grpSp>
      </p:grpSp>
      <p:sp>
        <p:nvSpPr>
          <p:cNvPr id="42" name="Rectangle 41"/>
          <p:cNvSpPr/>
          <p:nvPr/>
        </p:nvSpPr>
        <p:spPr>
          <a:xfrm>
            <a:off x="7315200" y="2628899"/>
            <a:ext cx="1371600" cy="1017587"/>
          </a:xfrm>
          <a:prstGeom prst="rect">
            <a:avLst/>
          </a:prstGeom>
          <a:blipFill>
            <a:blip r:embed="rId11"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10"/>
          <p:cNvSpPr txBox="1">
            <a:spLocks noChangeArrowheads="1"/>
          </p:cNvSpPr>
          <p:nvPr/>
        </p:nvSpPr>
        <p:spPr bwMode="auto">
          <a:xfrm>
            <a:off x="7315200" y="1981200"/>
            <a:ext cx="1600200" cy="646331"/>
          </a:xfrm>
          <a:prstGeom prst="rect">
            <a:avLst/>
          </a:prstGeom>
          <a:noFill/>
          <a:ln w="9525">
            <a:noFill/>
            <a:miter lim="800000"/>
            <a:headEnd/>
            <a:tailEnd/>
          </a:ln>
        </p:spPr>
        <p:txBody>
          <a:bodyPr wrap="square">
            <a:spAutoFit/>
          </a:bodyPr>
          <a:lstStyle/>
          <a:p>
            <a:r>
              <a:rPr lang="en-US" sz="3600" b="1" dirty="0" smtClean="0">
                <a:latin typeface="Book Antiqua" pitchFamily="18" charset="0"/>
              </a:rPr>
              <a:t> (</a:t>
            </a:r>
            <a:r>
              <a:rPr lang="en-US" sz="3600" dirty="0" smtClean="0"/>
              <a:t>a</a:t>
            </a:r>
            <a:r>
              <a:rPr lang="en-US" sz="3600" dirty="0" smtClean="0">
                <a:latin typeface="Symbol" pitchFamily="18" charset="2"/>
                <a:cs typeface="Times New Roman" pitchFamily="18" charset="0"/>
              </a:rPr>
              <a:t>Å</a:t>
            </a:r>
            <a:r>
              <a:rPr lang="en-US" sz="3600" dirty="0" smtClean="0"/>
              <a:t>s)</a:t>
            </a:r>
            <a:endParaRPr lang="en-US" sz="3600" b="1" dirty="0">
              <a:latin typeface="Book Antiqua" pitchFamily="18" charset="0"/>
            </a:endParaRPr>
          </a:p>
        </p:txBody>
      </p:sp>
      <p:sp>
        <p:nvSpPr>
          <p:cNvPr id="44" name="Rectangle 43"/>
          <p:cNvSpPr/>
          <p:nvPr/>
        </p:nvSpPr>
        <p:spPr bwMode="auto">
          <a:xfrm flipH="1">
            <a:off x="7315200" y="3211512"/>
            <a:ext cx="46038" cy="650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5" name="Straight Connector 44"/>
          <p:cNvCxnSpPr/>
          <p:nvPr/>
        </p:nvCxnSpPr>
        <p:spPr bwMode="auto">
          <a:xfrm flipV="1">
            <a:off x="6400800" y="3235033"/>
            <a:ext cx="946150" cy="9024"/>
          </a:xfrm>
          <a:prstGeom prst="line">
            <a:avLst/>
          </a:prstGeom>
          <a:ln w="57150" cmpd="thinThick">
            <a:solidFill>
              <a:srgbClr val="FFFF0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7315200" y="3709988"/>
            <a:ext cx="1371600" cy="1017587"/>
          </a:xfrm>
          <a:prstGeom prst="rect">
            <a:avLst/>
          </a:prstGeom>
          <a:blipFill>
            <a:blip r:embed="rId11"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bwMode="auto">
          <a:xfrm flipH="1">
            <a:off x="7315200" y="4125912"/>
            <a:ext cx="45719" cy="650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8" name="Straight Connector 47"/>
          <p:cNvCxnSpPr/>
          <p:nvPr/>
        </p:nvCxnSpPr>
        <p:spPr bwMode="auto">
          <a:xfrm>
            <a:off x="6324600" y="4158457"/>
            <a:ext cx="992505" cy="8479"/>
          </a:xfrm>
          <a:prstGeom prst="line">
            <a:avLst/>
          </a:prstGeom>
          <a:ln w="57150" cmpd="thinThick">
            <a:solidFill>
              <a:srgbClr val="FFFF0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49" name="TextBox 10"/>
          <p:cNvSpPr txBox="1">
            <a:spLocks noChangeArrowheads="1"/>
          </p:cNvSpPr>
          <p:nvPr/>
        </p:nvSpPr>
        <p:spPr bwMode="auto">
          <a:xfrm>
            <a:off x="7267574" y="4840025"/>
            <a:ext cx="1724025" cy="646331"/>
          </a:xfrm>
          <a:prstGeom prst="rect">
            <a:avLst/>
          </a:prstGeom>
          <a:noFill/>
          <a:ln w="9525">
            <a:noFill/>
            <a:miter lim="800000"/>
            <a:headEnd/>
            <a:tailEnd/>
          </a:ln>
        </p:spPr>
        <p:txBody>
          <a:bodyPr wrap="square">
            <a:spAutoFit/>
          </a:bodyPr>
          <a:lstStyle/>
          <a:p>
            <a:r>
              <a:rPr lang="en-US" sz="3600" b="1" dirty="0" smtClean="0">
                <a:latin typeface="Book Antiqua" pitchFamily="18" charset="0"/>
              </a:rPr>
              <a:t> (</a:t>
            </a:r>
            <a:r>
              <a:rPr lang="en-US" sz="3600" dirty="0" smtClean="0"/>
              <a:t>a</a:t>
            </a:r>
            <a:r>
              <a:rPr lang="en-US" sz="3600" dirty="0" smtClean="0">
                <a:latin typeface="Symbol" pitchFamily="18" charset="2"/>
                <a:cs typeface="Times New Roman" pitchFamily="18" charset="0"/>
              </a:rPr>
              <a:t>Å</a:t>
            </a:r>
            <a:r>
              <a:rPr lang="en-US" sz="3600" dirty="0" smtClean="0"/>
              <a:t>sp)</a:t>
            </a:r>
            <a:endParaRPr lang="en-US" sz="3600" b="1" dirty="0">
              <a:latin typeface="Book Antiqua" pitchFamily="18" charset="0"/>
            </a:endParaRPr>
          </a:p>
        </p:txBody>
      </p:sp>
      <p:sp>
        <p:nvSpPr>
          <p:cNvPr id="41" name="Action Button: Return 40">
            <a:hlinkClick r:id="rId12" action="ppaction://hlinksldjump" highlightClick="1"/>
          </p:cNvPr>
          <p:cNvSpPr/>
          <p:nvPr/>
        </p:nvSpPr>
        <p:spPr>
          <a:xfrm>
            <a:off x="7581900" y="5791200"/>
            <a:ext cx="914400" cy="5334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Return</a:t>
            </a: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IL Specializations</a:t>
            </a:r>
            <a:endParaRPr lang="en-US" dirty="0"/>
          </a:p>
        </p:txBody>
      </p:sp>
      <p:sp>
        <p:nvSpPr>
          <p:cNvPr id="3" name="Content Placeholder 2"/>
          <p:cNvSpPr>
            <a:spLocks noGrp="1"/>
          </p:cNvSpPr>
          <p:nvPr>
            <p:ph sz="half" idx="1"/>
          </p:nvPr>
        </p:nvSpPr>
        <p:spPr/>
        <p:txBody>
          <a:bodyPr>
            <a:normAutofit fontScale="62500" lnSpcReduction="20000"/>
          </a:bodyPr>
          <a:lstStyle/>
          <a:p>
            <a:pPr marL="548640" indent="-411480" eaLnBrk="1" fontAlgn="auto" hangingPunct="1">
              <a:spcAft>
                <a:spcPts val="0"/>
              </a:spcAft>
              <a:buClr>
                <a:schemeClr val="tx1">
                  <a:shade val="95000"/>
                </a:schemeClr>
              </a:buClr>
              <a:buFont typeface="Wingdings 2"/>
              <a:buChar char=""/>
              <a:defRPr/>
            </a:pPr>
            <a:r>
              <a:rPr lang="en-US" sz="3800" dirty="0" smtClean="0"/>
              <a:t>Specialize IL</a:t>
            </a:r>
          </a:p>
          <a:p>
            <a:pPr marL="548640" indent="-411480" eaLnBrk="1" fontAlgn="auto" hangingPunct="1">
              <a:spcAft>
                <a:spcPts val="0"/>
              </a:spcAft>
              <a:buClr>
                <a:schemeClr val="tx1">
                  <a:shade val="95000"/>
                </a:schemeClr>
              </a:buClr>
              <a:buFont typeface="Wingdings 2"/>
              <a:buChar char=""/>
              <a:defRPr/>
            </a:pPr>
            <a:endParaRPr lang="en-US" dirty="0" smtClean="0"/>
          </a:p>
          <a:p>
            <a:pPr marL="548640" indent="-411480" eaLnBrk="1" fontAlgn="auto" hangingPunct="1">
              <a:spcAft>
                <a:spcPts val="0"/>
              </a:spcAft>
              <a:buClr>
                <a:schemeClr val="tx1">
                  <a:shade val="95000"/>
                </a:schemeClr>
              </a:buClr>
              <a:buFont typeface="Wingdings 2"/>
              <a:buNone/>
              <a:defRPr/>
            </a:pPr>
            <a:r>
              <a:rPr lang="en-US" sz="2800" dirty="0" smtClean="0"/>
              <a:t>(</a:t>
            </a:r>
            <a:r>
              <a:rPr lang="en-US" sz="2800" dirty="0" err="1" smtClean="0"/>
              <a:t>Defcomponent</a:t>
            </a:r>
            <a:r>
              <a:rPr lang="en-US" sz="2800" dirty="0" smtClean="0"/>
              <a:t> w (sp #. ArrayReference ?p ?q)</a:t>
            </a:r>
          </a:p>
          <a:p>
            <a:pPr marL="548640" indent="-411480" eaLnBrk="1" fontAlgn="auto" hangingPunct="1">
              <a:spcAft>
                <a:spcPts val="0"/>
              </a:spcAft>
              <a:buClr>
                <a:schemeClr val="tx1">
                  <a:shade val="95000"/>
                </a:schemeClr>
              </a:buClr>
              <a:buFont typeface="Wingdings 2"/>
              <a:buNone/>
              <a:defRPr/>
            </a:pPr>
            <a:r>
              <a:rPr lang="en-US" sz="2800" dirty="0" smtClean="0"/>
              <a:t>   (if (or (== ?</a:t>
            </a:r>
            <a:r>
              <a:rPr lang="en-US" sz="2800" dirty="0" err="1" smtClean="0"/>
              <a:t>i</a:t>
            </a:r>
            <a:r>
              <a:rPr lang="en-US" sz="2800" dirty="0" smtClean="0"/>
              <a:t>  ?</a:t>
            </a:r>
            <a:r>
              <a:rPr lang="en-US" sz="2800" dirty="0" err="1" smtClean="0"/>
              <a:t>ilow</a:t>
            </a:r>
            <a:r>
              <a:rPr lang="en-US" sz="2800" dirty="0" smtClean="0"/>
              <a:t>) (== ?j  ?</a:t>
            </a:r>
            <a:r>
              <a:rPr lang="en-US" sz="2800" dirty="0" err="1" smtClean="0"/>
              <a:t>jlow</a:t>
            </a:r>
            <a:r>
              <a:rPr lang="en-US" sz="2800" dirty="0" smtClean="0"/>
              <a:t>) </a:t>
            </a:r>
          </a:p>
          <a:p>
            <a:pPr marL="548640" indent="-411480" eaLnBrk="1" fontAlgn="auto" hangingPunct="1">
              <a:spcAft>
                <a:spcPts val="0"/>
              </a:spcAft>
              <a:buClr>
                <a:schemeClr val="tx1">
                  <a:shade val="95000"/>
                </a:schemeClr>
              </a:buClr>
              <a:buFont typeface="Wingdings 2"/>
              <a:buNone/>
              <a:defRPr/>
            </a:pPr>
            <a:r>
              <a:rPr lang="en-US" sz="2800" dirty="0" smtClean="0"/>
              <a:t>             (== ?</a:t>
            </a:r>
            <a:r>
              <a:rPr lang="en-US" sz="2800" dirty="0" err="1" smtClean="0"/>
              <a:t>i</a:t>
            </a:r>
            <a:r>
              <a:rPr lang="en-US" sz="2800" dirty="0" smtClean="0"/>
              <a:t> ?</a:t>
            </a:r>
            <a:r>
              <a:rPr lang="en-US" sz="2800" dirty="0" err="1" smtClean="0"/>
              <a:t>ihigh</a:t>
            </a:r>
            <a:r>
              <a:rPr lang="en-US" sz="2800" dirty="0" smtClean="0"/>
              <a:t>) (== ?j ?</a:t>
            </a:r>
            <a:r>
              <a:rPr lang="en-US" sz="2800" dirty="0" err="1" smtClean="0"/>
              <a:t>jhigh</a:t>
            </a:r>
            <a:r>
              <a:rPr lang="en-US" sz="2800" dirty="0" smtClean="0"/>
              <a:t>) </a:t>
            </a:r>
          </a:p>
          <a:p>
            <a:pPr marL="548640" indent="-411480" eaLnBrk="1" fontAlgn="auto" hangingPunct="1">
              <a:spcAft>
                <a:spcPts val="0"/>
              </a:spcAft>
              <a:buClr>
                <a:schemeClr val="tx1">
                  <a:shade val="95000"/>
                </a:schemeClr>
              </a:buClr>
              <a:buFont typeface="Wingdings 2"/>
              <a:buNone/>
              <a:defRPr/>
            </a:pPr>
            <a:r>
              <a:rPr lang="en-US" sz="2800" dirty="0" smtClean="0"/>
              <a:t>             (tags (constraints 	</a:t>
            </a:r>
            <a:r>
              <a:rPr lang="en-US" sz="2800" dirty="0" err="1" smtClean="0"/>
              <a:t>partitionmatrixtest</a:t>
            </a:r>
            <a:r>
              <a:rPr lang="en-US" sz="2800" dirty="0" smtClean="0"/>
              <a:t>  edge)))</a:t>
            </a:r>
          </a:p>
          <a:p>
            <a:pPr marL="548640" indent="-411480" eaLnBrk="1" fontAlgn="auto" hangingPunct="1">
              <a:spcAft>
                <a:spcPts val="0"/>
              </a:spcAft>
              <a:buClr>
                <a:schemeClr val="tx1">
                  <a:shade val="95000"/>
                </a:schemeClr>
              </a:buClr>
              <a:buFont typeface="Wingdings 2"/>
              <a:buNone/>
              <a:defRPr/>
            </a:pPr>
            <a:r>
              <a:rPr lang="en-US" sz="2800" dirty="0" smtClean="0"/>
              <a:t>        (then </a:t>
            </a:r>
            <a:r>
              <a:rPr lang="en-US" sz="2800" b="1" dirty="0" smtClean="0">
                <a:solidFill>
                  <a:srgbClr val="FFFF00"/>
                </a:solidFill>
              </a:rPr>
              <a:t>0</a:t>
            </a:r>
            <a:r>
              <a:rPr lang="en-US" sz="2800" dirty="0" smtClean="0"/>
              <a:t>)                                        </a:t>
            </a:r>
          </a:p>
          <a:p>
            <a:pPr marL="548640" indent="-411480" eaLnBrk="1" fontAlgn="auto" hangingPunct="1">
              <a:spcAft>
                <a:spcPts val="0"/>
              </a:spcAft>
              <a:buClr>
                <a:schemeClr val="tx1">
                  <a:shade val="95000"/>
                </a:schemeClr>
              </a:buClr>
              <a:buFont typeface="Wingdings 2"/>
              <a:buNone/>
              <a:defRPr/>
            </a:pPr>
            <a:r>
              <a:rPr lang="en-US" sz="2800" dirty="0" smtClean="0"/>
              <a:t>        (else </a:t>
            </a:r>
            <a:r>
              <a:rPr lang="en-US" sz="2800" dirty="0" smtClean="0">
                <a:solidFill>
                  <a:srgbClr val="92D050"/>
                </a:solidFill>
              </a:rPr>
              <a:t>(if (and (!= ?p 0) (!= ?q 0))  </a:t>
            </a:r>
          </a:p>
          <a:p>
            <a:pPr marL="548640" indent="-411480" eaLnBrk="1" fontAlgn="auto" hangingPunct="1">
              <a:spcAft>
                <a:spcPts val="0"/>
              </a:spcAft>
              <a:buClr>
                <a:schemeClr val="tx1">
                  <a:shade val="95000"/>
                </a:schemeClr>
              </a:buClr>
              <a:buFont typeface="Wingdings 2"/>
              <a:buNone/>
              <a:defRPr/>
            </a:pPr>
            <a:r>
              <a:rPr lang="en-US" sz="2800" dirty="0" smtClean="0">
                <a:solidFill>
                  <a:srgbClr val="92D050"/>
                </a:solidFill>
              </a:rPr>
              <a:t>                     (then ?q)</a:t>
            </a:r>
          </a:p>
          <a:p>
            <a:pPr marL="548640" indent="-411480" eaLnBrk="1" fontAlgn="auto" hangingPunct="1">
              <a:spcAft>
                <a:spcPts val="0"/>
              </a:spcAft>
              <a:buClr>
                <a:schemeClr val="tx1">
                  <a:shade val="95000"/>
                </a:schemeClr>
              </a:buClr>
              <a:buFont typeface="Wingdings 2"/>
              <a:buNone/>
              <a:defRPr/>
            </a:pPr>
            <a:r>
              <a:rPr lang="en-US" sz="2800" dirty="0" smtClean="0">
                <a:solidFill>
                  <a:srgbClr val="92D050"/>
                </a:solidFill>
              </a:rPr>
              <a:t>                     (else (if (and (== ?p 0) 			               (!= ?q 0)) </a:t>
            </a:r>
          </a:p>
          <a:p>
            <a:pPr marL="548640" indent="-411480" eaLnBrk="1" fontAlgn="auto" hangingPunct="1">
              <a:spcAft>
                <a:spcPts val="0"/>
              </a:spcAft>
              <a:buClr>
                <a:schemeClr val="tx1">
                  <a:shade val="95000"/>
                </a:schemeClr>
              </a:buClr>
              <a:buFont typeface="Wingdings 2"/>
              <a:buNone/>
              <a:defRPr/>
            </a:pPr>
            <a:r>
              <a:rPr lang="en-US" sz="2800" dirty="0" smtClean="0">
                <a:solidFill>
                  <a:srgbClr val="92D050"/>
                </a:solidFill>
              </a:rPr>
              <a:t>                                    (then (* 2 ?q))</a:t>
            </a:r>
          </a:p>
          <a:p>
            <a:pPr marL="548640" indent="-411480" eaLnBrk="1" fontAlgn="auto" hangingPunct="1">
              <a:spcAft>
                <a:spcPts val="0"/>
              </a:spcAft>
              <a:buClr>
                <a:schemeClr val="tx1">
                  <a:shade val="95000"/>
                </a:schemeClr>
              </a:buClr>
              <a:buFont typeface="Wingdings 2"/>
              <a:buNone/>
              <a:defRPr/>
            </a:pPr>
            <a:r>
              <a:rPr lang="en-US" sz="2800" dirty="0" smtClean="0">
                <a:solidFill>
                  <a:srgbClr val="92D050"/>
                </a:solidFill>
              </a:rPr>
              <a:t>                                    (else 0)))))</a:t>
            </a:r>
            <a:r>
              <a:rPr lang="en-US" sz="2800" dirty="0" smtClean="0"/>
              <a:t>))</a:t>
            </a:r>
            <a:endParaRPr lang="en-US" dirty="0" smtClean="0"/>
          </a:p>
          <a:p>
            <a:pPr marL="548640" indent="-411480" eaLnBrk="1" fontAlgn="auto" hangingPunct="1">
              <a:spcAft>
                <a:spcPts val="0"/>
              </a:spcAft>
              <a:buClr>
                <a:schemeClr val="tx1">
                  <a:shade val="95000"/>
                </a:schemeClr>
              </a:buClr>
              <a:buFont typeface="Wingdings 2"/>
              <a:buChar char=""/>
              <a:defRPr/>
            </a:pPr>
            <a:endParaRPr lang="en-US" dirty="0"/>
          </a:p>
        </p:txBody>
      </p:sp>
      <p:sp>
        <p:nvSpPr>
          <p:cNvPr id="4" name="Content Placeholder 3"/>
          <p:cNvSpPr>
            <a:spLocks noGrp="1"/>
          </p:cNvSpPr>
          <p:nvPr>
            <p:ph sz="half" idx="2"/>
          </p:nvPr>
        </p:nvSpPr>
        <p:spPr/>
        <p:txBody>
          <a:bodyPr>
            <a:normAutofit fontScale="62500" lnSpcReduction="20000"/>
          </a:bodyPr>
          <a:lstStyle/>
          <a:p>
            <a:pPr marL="548640" indent="-411480" eaLnBrk="1" fontAlgn="auto" hangingPunct="1">
              <a:spcAft>
                <a:spcPts val="0"/>
              </a:spcAft>
              <a:buClr>
                <a:schemeClr val="tx1">
                  <a:shade val="95000"/>
                </a:schemeClr>
              </a:buClr>
              <a:buFont typeface="Wingdings 2"/>
              <a:buChar char=""/>
              <a:defRPr/>
            </a:pPr>
            <a:r>
              <a:rPr lang="en-US" sz="3800" dirty="0" smtClean="0"/>
              <a:t>SP-Edge1 </a:t>
            </a:r>
            <a:r>
              <a:rPr lang="en-US" sz="4000" dirty="0" smtClean="0"/>
              <a:t>(== ?</a:t>
            </a:r>
            <a:r>
              <a:rPr lang="en-US" sz="4000" dirty="0" err="1" smtClean="0"/>
              <a:t>i</a:t>
            </a:r>
            <a:r>
              <a:rPr lang="en-US" sz="4000" dirty="0" smtClean="0"/>
              <a:t>  ?</a:t>
            </a:r>
            <a:r>
              <a:rPr lang="en-US" sz="4000" dirty="0" err="1" smtClean="0"/>
              <a:t>ilow</a:t>
            </a:r>
            <a:r>
              <a:rPr lang="en-US" sz="4000" dirty="0" smtClean="0"/>
              <a:t>)</a:t>
            </a:r>
          </a:p>
          <a:p>
            <a:pPr marL="548640" indent="-411480" eaLnBrk="1" fontAlgn="auto" hangingPunct="1">
              <a:spcAft>
                <a:spcPts val="0"/>
              </a:spcAft>
              <a:buClr>
                <a:schemeClr val="tx1">
                  <a:shade val="95000"/>
                </a:schemeClr>
              </a:buClr>
              <a:buFont typeface="Wingdings 2"/>
              <a:buNone/>
              <a:defRPr/>
            </a:pPr>
            <a:endParaRPr lang="en-US" dirty="0" smtClean="0"/>
          </a:p>
          <a:p>
            <a:pPr marL="548640" indent="-411480" eaLnBrk="1" fontAlgn="auto" hangingPunct="1">
              <a:spcAft>
                <a:spcPts val="0"/>
              </a:spcAft>
              <a:buClr>
                <a:schemeClr val="tx1">
                  <a:shade val="95000"/>
                </a:schemeClr>
              </a:buClr>
              <a:buFont typeface="Wingdings 2"/>
              <a:buNone/>
              <a:defRPr/>
            </a:pPr>
            <a:r>
              <a:rPr lang="en-US" dirty="0" smtClean="0"/>
              <a:t>(</a:t>
            </a:r>
            <a:r>
              <a:rPr lang="en-US" sz="2900" dirty="0" err="1" smtClean="0"/>
              <a:t>Defcomponent</a:t>
            </a:r>
            <a:r>
              <a:rPr lang="en-US" sz="2900" dirty="0" smtClean="0"/>
              <a:t> w (sp-Edge1	 #. ArrayReference ?p ?q) </a:t>
            </a:r>
            <a:r>
              <a:rPr lang="en-US" sz="2900" b="1" dirty="0" smtClean="0">
                <a:solidFill>
                  <a:srgbClr val="FFFF00"/>
                </a:solidFill>
              </a:rPr>
              <a:t>0</a:t>
            </a:r>
            <a:r>
              <a:rPr lang="en-US" sz="2900" dirty="0" smtClean="0"/>
              <a:t>)</a:t>
            </a:r>
          </a:p>
          <a:p>
            <a:pPr marL="548640" indent="-411480" eaLnBrk="1" fontAlgn="auto" hangingPunct="1">
              <a:spcAft>
                <a:spcPts val="0"/>
              </a:spcAft>
              <a:buClr>
                <a:schemeClr val="tx1">
                  <a:shade val="95000"/>
                </a:schemeClr>
              </a:buClr>
              <a:buFont typeface="Wingdings 2"/>
              <a:buNone/>
              <a:defRPr/>
            </a:pPr>
            <a:endParaRPr lang="en-US" dirty="0" smtClean="0"/>
          </a:p>
          <a:p>
            <a:pPr marL="548640" indent="-411480" eaLnBrk="1" fontAlgn="auto" hangingPunct="1">
              <a:spcAft>
                <a:spcPts val="0"/>
              </a:spcAft>
              <a:buClr>
                <a:schemeClr val="tx1">
                  <a:shade val="95000"/>
                </a:schemeClr>
              </a:buClr>
              <a:buFont typeface="Wingdings 2"/>
              <a:buChar char=""/>
              <a:defRPr/>
            </a:pPr>
            <a:r>
              <a:rPr lang="en-US" sz="3800" dirty="0" smtClean="0"/>
              <a:t>SP-Center5 (ELSE)</a:t>
            </a:r>
          </a:p>
          <a:p>
            <a:pPr marL="548640" indent="-411480" eaLnBrk="1" fontAlgn="auto" hangingPunct="1">
              <a:spcAft>
                <a:spcPts val="0"/>
              </a:spcAft>
              <a:buClr>
                <a:schemeClr val="tx1">
                  <a:shade val="95000"/>
                </a:schemeClr>
              </a:buClr>
              <a:buFont typeface="Wingdings 2"/>
              <a:buNone/>
              <a:defRPr/>
            </a:pPr>
            <a:endParaRPr lang="en-US" dirty="0" smtClean="0"/>
          </a:p>
          <a:p>
            <a:pPr marL="548640" indent="-411480" eaLnBrk="1" fontAlgn="auto" hangingPunct="1">
              <a:spcAft>
                <a:spcPts val="0"/>
              </a:spcAft>
              <a:buClr>
                <a:schemeClr val="tx1">
                  <a:shade val="95000"/>
                </a:schemeClr>
              </a:buClr>
              <a:buFont typeface="Wingdings 2"/>
              <a:buNone/>
              <a:defRPr/>
            </a:pPr>
            <a:r>
              <a:rPr lang="en-US" sz="2900" dirty="0" smtClean="0"/>
              <a:t>(</a:t>
            </a:r>
            <a:r>
              <a:rPr lang="en-US" sz="2900" dirty="0" err="1" smtClean="0"/>
              <a:t>Defcomponent</a:t>
            </a:r>
            <a:r>
              <a:rPr lang="en-US" sz="2900" dirty="0" smtClean="0"/>
              <a:t> w (sp-Center5           #. ArrayReference ?p ?q)</a:t>
            </a:r>
          </a:p>
          <a:p>
            <a:pPr marL="548640" indent="-411480" eaLnBrk="1" fontAlgn="auto" hangingPunct="1">
              <a:spcAft>
                <a:spcPts val="0"/>
              </a:spcAft>
              <a:buClr>
                <a:schemeClr val="tx1">
                  <a:shade val="95000"/>
                </a:schemeClr>
              </a:buClr>
              <a:buFont typeface="Wingdings 2"/>
              <a:buNone/>
              <a:defRPr/>
            </a:pPr>
            <a:r>
              <a:rPr lang="en-US" sz="2900" dirty="0" smtClean="0"/>
              <a:t>		</a:t>
            </a:r>
            <a:r>
              <a:rPr lang="en-US" sz="2900" dirty="0" smtClean="0">
                <a:solidFill>
                  <a:srgbClr val="92D050"/>
                </a:solidFill>
              </a:rPr>
              <a:t>(if  (and (!= ?p 0) (!= ?q 0))  </a:t>
            </a:r>
          </a:p>
          <a:p>
            <a:pPr marL="548640" indent="-411480" eaLnBrk="1" fontAlgn="auto" hangingPunct="1">
              <a:spcAft>
                <a:spcPts val="0"/>
              </a:spcAft>
              <a:buClr>
                <a:schemeClr val="tx1">
                  <a:shade val="95000"/>
                </a:schemeClr>
              </a:buClr>
              <a:buFont typeface="Wingdings 2"/>
              <a:buNone/>
              <a:defRPr/>
            </a:pPr>
            <a:r>
              <a:rPr lang="en-US" sz="2900" dirty="0" smtClean="0">
                <a:solidFill>
                  <a:srgbClr val="92D050"/>
                </a:solidFill>
              </a:rPr>
              <a:t>               (then ?q)</a:t>
            </a:r>
          </a:p>
          <a:p>
            <a:pPr marL="548640" indent="-411480" eaLnBrk="1" fontAlgn="auto" hangingPunct="1">
              <a:spcAft>
                <a:spcPts val="0"/>
              </a:spcAft>
              <a:buClr>
                <a:schemeClr val="tx1">
                  <a:shade val="95000"/>
                </a:schemeClr>
              </a:buClr>
              <a:buFont typeface="Wingdings 2"/>
              <a:buNone/>
              <a:defRPr/>
            </a:pPr>
            <a:r>
              <a:rPr lang="en-US" sz="2900" dirty="0" smtClean="0">
                <a:solidFill>
                  <a:srgbClr val="92D050"/>
                </a:solidFill>
              </a:rPr>
              <a:t>                 (else (if (and (== ?p 0) </a:t>
            </a:r>
          </a:p>
          <a:p>
            <a:pPr marL="548640" indent="-411480" eaLnBrk="1" fontAlgn="auto" hangingPunct="1">
              <a:spcAft>
                <a:spcPts val="0"/>
              </a:spcAft>
              <a:buClr>
                <a:schemeClr val="tx1">
                  <a:shade val="95000"/>
                </a:schemeClr>
              </a:buClr>
              <a:buFont typeface="Wingdings 2"/>
              <a:buNone/>
              <a:defRPr/>
            </a:pPr>
            <a:r>
              <a:rPr lang="en-US" sz="2900" dirty="0" smtClean="0">
                <a:solidFill>
                  <a:srgbClr val="92D050"/>
                </a:solidFill>
              </a:rPr>
              <a:t>			          (!= ?q 0)) </a:t>
            </a:r>
          </a:p>
          <a:p>
            <a:pPr marL="548640" indent="-411480" eaLnBrk="1" fontAlgn="auto" hangingPunct="1">
              <a:spcAft>
                <a:spcPts val="0"/>
              </a:spcAft>
              <a:buClr>
                <a:schemeClr val="tx1">
                  <a:shade val="95000"/>
                </a:schemeClr>
              </a:buClr>
              <a:buFont typeface="Wingdings 2"/>
              <a:buNone/>
              <a:defRPr/>
            </a:pPr>
            <a:r>
              <a:rPr lang="en-US" sz="2900" dirty="0" smtClean="0">
                <a:solidFill>
                  <a:srgbClr val="92D050"/>
                </a:solidFill>
              </a:rPr>
              <a:t>                                (then (* 2 ?q))</a:t>
            </a:r>
          </a:p>
          <a:p>
            <a:pPr marL="548640" indent="-411480" eaLnBrk="1" fontAlgn="auto" hangingPunct="1">
              <a:spcAft>
                <a:spcPts val="0"/>
              </a:spcAft>
              <a:buClr>
                <a:schemeClr val="tx1">
                  <a:shade val="95000"/>
                </a:schemeClr>
              </a:buClr>
              <a:buFont typeface="Wingdings 2"/>
              <a:buNone/>
              <a:defRPr/>
            </a:pPr>
            <a:r>
              <a:rPr lang="en-US" sz="2900" dirty="0" smtClean="0">
                <a:solidFill>
                  <a:srgbClr val="92D050"/>
                </a:solidFill>
              </a:rPr>
              <a:t>                                 (else 0)))))</a:t>
            </a:r>
          </a:p>
        </p:txBody>
      </p:sp>
      <p:sp>
        <p:nvSpPr>
          <p:cNvPr id="5" name="Action Button: Return 4">
            <a:hlinkClick r:id="" action="ppaction://hlinkshowjump?jump=lastslideviewed" highlightClick="1"/>
          </p:cNvPr>
          <p:cNvSpPr/>
          <p:nvPr/>
        </p:nvSpPr>
        <p:spPr>
          <a:xfrm>
            <a:off x="7086600" y="6126163"/>
            <a:ext cx="1295400" cy="503237"/>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Return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
                                            <p:txEl>
                                              <p:pRg st="0" end="0"/>
                                            </p:txEl>
                                          </p:spTgt>
                                        </p:tgtEl>
                                        <p:attrNameLst>
                                          <p:attrName>style.visibility</p:attrName>
                                        </p:attrNameLst>
                                      </p:cBhvr>
                                      <p:to>
                                        <p:strVal val="visible"/>
                                      </p:to>
                                    </p:set>
                                    <p:anim calcmode="lin" valueType="num">
                                      <p:cBhvr additive="base">
                                        <p:cTn id="5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4">
                                            <p:txEl>
                                              <p:pRg st="2" end="2"/>
                                            </p:txEl>
                                          </p:spTgt>
                                        </p:tgtEl>
                                        <p:attrNameLst>
                                          <p:attrName>style.visibility</p:attrName>
                                        </p:attrNameLst>
                                      </p:cBhvr>
                                      <p:to>
                                        <p:strVal val="visible"/>
                                      </p:to>
                                    </p:set>
                                    <p:anim calcmode="lin" valueType="num">
                                      <p:cBhvr additive="base">
                                        <p:cTn id="5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
                                            <p:txEl>
                                              <p:pRg st="4" end="4"/>
                                            </p:txEl>
                                          </p:spTgt>
                                        </p:tgtEl>
                                        <p:attrNameLst>
                                          <p:attrName>style.visibility</p:attrName>
                                        </p:attrNameLst>
                                      </p:cBhvr>
                                      <p:to>
                                        <p:strVal val="visible"/>
                                      </p:to>
                                    </p:set>
                                    <p:anim calcmode="lin" valueType="num">
                                      <p:cBhvr additive="base">
                                        <p:cTn id="6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4">
                                            <p:txEl>
                                              <p:pRg st="6" end="6"/>
                                            </p:txEl>
                                          </p:spTgt>
                                        </p:tgtEl>
                                        <p:attrNameLst>
                                          <p:attrName>style.visibility</p:attrName>
                                        </p:attrNameLst>
                                      </p:cBhvr>
                                      <p:to>
                                        <p:strVal val="visible"/>
                                      </p:to>
                                    </p:set>
                                    <p:anim calcmode="lin" valueType="num">
                                      <p:cBhvr additive="base">
                                        <p:cTn id="7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4">
                                            <p:txEl>
                                              <p:pRg st="7" end="7"/>
                                            </p:txEl>
                                          </p:spTgt>
                                        </p:tgtEl>
                                        <p:attrNameLst>
                                          <p:attrName>style.visibility</p:attrName>
                                        </p:attrNameLst>
                                      </p:cBhvr>
                                      <p:to>
                                        <p:strVal val="visible"/>
                                      </p:to>
                                    </p:set>
                                    <p:anim calcmode="lin" valueType="num">
                                      <p:cBhvr additive="base">
                                        <p:cTn id="7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4">
                                            <p:txEl>
                                              <p:pRg st="8" end="8"/>
                                            </p:txEl>
                                          </p:spTgt>
                                        </p:tgtEl>
                                        <p:attrNameLst>
                                          <p:attrName>style.visibility</p:attrName>
                                        </p:attrNameLst>
                                      </p:cBhvr>
                                      <p:to>
                                        <p:strVal val="visible"/>
                                      </p:to>
                                    </p:set>
                                    <p:anim calcmode="lin" valueType="num">
                                      <p:cBhvr additive="base">
                                        <p:cTn id="7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
                                            <p:txEl>
                                              <p:pRg st="9" end="9"/>
                                            </p:txEl>
                                          </p:spTgt>
                                        </p:tgtEl>
                                        <p:attrNameLst>
                                          <p:attrName>style.visibility</p:attrName>
                                        </p:attrNameLst>
                                      </p:cBhvr>
                                      <p:to>
                                        <p:strVal val="visible"/>
                                      </p:to>
                                    </p:set>
                                    <p:anim calcmode="lin" valueType="num">
                                      <p:cBhvr additive="base">
                                        <p:cTn id="8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4">
                                            <p:txEl>
                                              <p:pRg st="9" end="9"/>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4">
                                            <p:txEl>
                                              <p:pRg st="10" end="10"/>
                                            </p:txEl>
                                          </p:spTgt>
                                        </p:tgtEl>
                                        <p:attrNameLst>
                                          <p:attrName>style.visibility</p:attrName>
                                        </p:attrNameLst>
                                      </p:cBhvr>
                                      <p:to>
                                        <p:strVal val="visible"/>
                                      </p:to>
                                    </p:set>
                                    <p:anim calcmode="lin" valueType="num">
                                      <p:cBhvr additive="base">
                                        <p:cTn id="8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4">
                                            <p:txEl>
                                              <p:pRg st="11" end="11"/>
                                            </p:txEl>
                                          </p:spTgt>
                                        </p:tgtEl>
                                        <p:attrNameLst>
                                          <p:attrName>style.visibility</p:attrName>
                                        </p:attrNameLst>
                                      </p:cBhvr>
                                      <p:to>
                                        <p:strVal val="visible"/>
                                      </p:to>
                                    </p:set>
                                    <p:anim calcmode="lin" valueType="num">
                                      <p:cBhvr additive="base">
                                        <p:cTn id="9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
                                            <p:txEl>
                                              <p:pRg st="12" end="12"/>
                                            </p:txEl>
                                          </p:spTgt>
                                        </p:tgtEl>
                                        <p:attrNameLst>
                                          <p:attrName>style.visibility</p:attrName>
                                        </p:attrNameLst>
                                      </p:cBhvr>
                                      <p:to>
                                        <p:strVal val="visible"/>
                                      </p:to>
                                    </p:set>
                                    <p:anim calcmode="lin" valueType="num">
                                      <p:cBhvr additive="base">
                                        <p:cTn id="95"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 of Key Machinery</a:t>
            </a:r>
            <a:endParaRPr lang="en-US" dirty="0"/>
          </a:p>
        </p:txBody>
      </p:sp>
      <p:sp>
        <p:nvSpPr>
          <p:cNvPr id="3" name="Content Placeholder 2"/>
          <p:cNvSpPr>
            <a:spLocks noGrp="1"/>
          </p:cNvSpPr>
          <p:nvPr>
            <p:ph idx="1"/>
          </p:nvPr>
        </p:nvSpPr>
        <p:spPr>
          <a:xfrm>
            <a:off x="457200" y="1447800"/>
            <a:ext cx="8229600" cy="4572000"/>
          </a:xfrm>
        </p:spPr>
        <p:txBody>
          <a:bodyPr/>
          <a:lstStyle/>
          <a:p>
            <a:r>
              <a:rPr lang="en-US" sz="2400" dirty="0" smtClean="0"/>
              <a:t>Partitions partly capture logical architecture (LA) within the </a:t>
            </a:r>
            <a:r>
              <a:rPr lang="en-US" sz="2400" u="sng" dirty="0" smtClean="0"/>
              <a:t>problem domain</a:t>
            </a:r>
            <a:r>
              <a:rPr lang="en-US" sz="2400" dirty="0" smtClean="0"/>
              <a:t> </a:t>
            </a:r>
          </a:p>
          <a:p>
            <a:r>
              <a:rPr lang="en-US" sz="2400" dirty="0" smtClean="0"/>
              <a:t>Partitioning Conditions (PC) partly determine LA</a:t>
            </a:r>
          </a:p>
          <a:p>
            <a:r>
              <a:rPr lang="en-US" sz="2400" dirty="0" smtClean="0"/>
              <a:t>PCs provide formal/automated connection to code</a:t>
            </a:r>
          </a:p>
          <a:p>
            <a:r>
              <a:rPr lang="en-US" sz="2400" dirty="0" smtClean="0"/>
              <a:t>Intermediate Language (IL) definitions expressed as Method Transforms (MTs)</a:t>
            </a:r>
          </a:p>
          <a:p>
            <a:r>
              <a:rPr lang="en-US" sz="2400" dirty="0" smtClean="0"/>
              <a:t>Physical Architecture (PA) adds platform features </a:t>
            </a:r>
          </a:p>
          <a:p>
            <a:r>
              <a:rPr lang="en-US" sz="2400" dirty="0" smtClean="0"/>
              <a:t>Cloning IL based on MTs specialized to partitions</a:t>
            </a:r>
          </a:p>
          <a:p>
            <a:r>
              <a:rPr lang="en-US" sz="2400" dirty="0" smtClean="0"/>
              <a:t>Clone DS expressions for partitions</a:t>
            </a:r>
          </a:p>
          <a:p>
            <a:r>
              <a:rPr lang="en-US" sz="2400" dirty="0" smtClean="0"/>
              <a:t>Map cloned DS-s into design framework code skeleton</a:t>
            </a:r>
          </a:p>
          <a:p>
            <a:r>
              <a:rPr lang="en-US" sz="2400" dirty="0" smtClean="0"/>
              <a:t>In Short: </a:t>
            </a:r>
            <a:r>
              <a:rPr lang="en-US" sz="2400" dirty="0" smtClean="0">
                <a:solidFill>
                  <a:srgbClr val="FFFF00"/>
                </a:solidFill>
              </a:rPr>
              <a:t>Design first, code second</a:t>
            </a:r>
          </a:p>
          <a:p>
            <a:endParaRPr lang="en-US"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Programmers Specification of the Platform</a:t>
            </a:r>
            <a:endParaRPr lang="en-US" dirty="0"/>
          </a:p>
        </p:txBody>
      </p:sp>
      <p:pic>
        <p:nvPicPr>
          <p:cNvPr id="790530" name="Content Placeholder 4" descr="InputImage.png"/>
          <p:cNvPicPr>
            <a:picLocks noGrp="1" noChangeAspect="1"/>
          </p:cNvPicPr>
          <p:nvPr>
            <p:ph idx="1"/>
          </p:nvPr>
        </p:nvPicPr>
        <p:blipFill>
          <a:blip r:embed="rId3" cstate="print"/>
          <a:srcRect/>
          <a:stretch>
            <a:fillRect/>
          </a:stretch>
        </p:blipFill>
        <p:spPr>
          <a:xfrm>
            <a:off x="609600" y="3006725"/>
            <a:ext cx="1981200" cy="1489075"/>
          </a:xfrm>
        </p:spPr>
      </p:pic>
      <p:pic>
        <p:nvPicPr>
          <p:cNvPr id="790531" name="Picture 6" descr="OutputImage.png"/>
          <p:cNvPicPr>
            <a:picLocks noChangeAspect="1"/>
          </p:cNvPicPr>
          <p:nvPr/>
        </p:nvPicPr>
        <p:blipFill>
          <a:blip r:embed="rId4" cstate="print"/>
          <a:srcRect/>
          <a:stretch>
            <a:fillRect/>
          </a:stretch>
        </p:blipFill>
        <p:spPr bwMode="auto">
          <a:xfrm>
            <a:off x="6618288" y="3006725"/>
            <a:ext cx="1839912" cy="1371600"/>
          </a:xfrm>
          <a:prstGeom prst="rect">
            <a:avLst/>
          </a:prstGeom>
          <a:noFill/>
          <a:ln w="9525">
            <a:noFill/>
            <a:miter lim="800000"/>
            <a:headEnd/>
            <a:tailEnd/>
          </a:ln>
        </p:spPr>
      </p:pic>
      <p:sp>
        <p:nvSpPr>
          <p:cNvPr id="8" name="Rounded Rectangle 7"/>
          <p:cNvSpPr/>
          <p:nvPr/>
        </p:nvSpPr>
        <p:spPr>
          <a:xfrm>
            <a:off x="3113088" y="3540125"/>
            <a:ext cx="2906712" cy="2555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Times New Roman"/>
                <a:ea typeface="Times New Roman"/>
              </a:rPr>
              <a:t>Programmer’s </a:t>
            </a:r>
          </a:p>
          <a:p>
            <a:pPr algn="ctr" fontAlgn="auto">
              <a:spcBef>
                <a:spcPts val="0"/>
              </a:spcBef>
              <a:spcAft>
                <a:spcPts val="0"/>
              </a:spcAft>
              <a:defRPr/>
            </a:pPr>
            <a:r>
              <a:rPr lang="en-US" b="1" dirty="0">
                <a:solidFill>
                  <a:schemeClr val="bg1"/>
                </a:solidFill>
                <a:latin typeface="Times New Roman"/>
                <a:ea typeface="Times New Roman"/>
              </a:rPr>
              <a:t>Specification of Computation</a:t>
            </a:r>
          </a:p>
        </p:txBody>
      </p:sp>
      <p:sp>
        <p:nvSpPr>
          <p:cNvPr id="12" name="Right Arrow 11"/>
          <p:cNvSpPr/>
          <p:nvPr/>
        </p:nvSpPr>
        <p:spPr>
          <a:xfrm>
            <a:off x="6107113" y="3540125"/>
            <a:ext cx="446087"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ight Arrow 12"/>
          <p:cNvSpPr/>
          <p:nvPr/>
        </p:nvSpPr>
        <p:spPr>
          <a:xfrm>
            <a:off x="2667000" y="3540125"/>
            <a:ext cx="446088"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3113088" y="1635125"/>
            <a:ext cx="2906712" cy="1717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Times New Roman"/>
                <a:ea typeface="Times New Roman"/>
              </a:rPr>
              <a:t>Programmer’s </a:t>
            </a:r>
          </a:p>
          <a:p>
            <a:pPr algn="ctr" fontAlgn="auto">
              <a:spcBef>
                <a:spcPts val="0"/>
              </a:spcBef>
              <a:spcAft>
                <a:spcPts val="0"/>
              </a:spcAft>
              <a:defRPr/>
            </a:pPr>
            <a:r>
              <a:rPr lang="en-US" b="1" dirty="0">
                <a:solidFill>
                  <a:schemeClr val="bg1"/>
                </a:solidFill>
                <a:latin typeface="Times New Roman"/>
                <a:ea typeface="Times New Roman"/>
              </a:rPr>
              <a:t>Specification of</a:t>
            </a:r>
          </a:p>
          <a:p>
            <a:pPr algn="ctr" fontAlgn="auto">
              <a:spcBef>
                <a:spcPts val="0"/>
              </a:spcBef>
              <a:spcAft>
                <a:spcPts val="0"/>
              </a:spcAft>
              <a:defRPr/>
            </a:pPr>
            <a:r>
              <a:rPr lang="en-US" b="1" dirty="0">
                <a:solidFill>
                  <a:schemeClr val="bg1"/>
                </a:solidFill>
                <a:latin typeface="Times New Roman"/>
                <a:ea typeface="Times New Roman"/>
              </a:rPr>
              <a:t>The Platform</a:t>
            </a:r>
          </a:p>
        </p:txBody>
      </p:sp>
      <p:sp>
        <p:nvSpPr>
          <p:cNvPr id="790536" name="TextBox 9"/>
          <p:cNvSpPr txBox="1">
            <a:spLocks noChangeArrowheads="1"/>
          </p:cNvSpPr>
          <p:nvPr/>
        </p:nvSpPr>
        <p:spPr bwMode="auto">
          <a:xfrm>
            <a:off x="990600" y="2173288"/>
            <a:ext cx="457200" cy="646112"/>
          </a:xfrm>
          <a:prstGeom prst="rect">
            <a:avLst/>
          </a:prstGeom>
          <a:noFill/>
          <a:ln w="9525">
            <a:noFill/>
            <a:miter lim="800000"/>
            <a:headEnd/>
            <a:tailEnd/>
          </a:ln>
        </p:spPr>
        <p:txBody>
          <a:bodyPr>
            <a:spAutoFit/>
          </a:bodyPr>
          <a:lstStyle/>
          <a:p>
            <a:r>
              <a:rPr lang="en-US" sz="3600">
                <a:latin typeface="Book Antiqua" pitchFamily="18" charset="0"/>
              </a:rPr>
              <a:t>a</a:t>
            </a:r>
          </a:p>
        </p:txBody>
      </p:sp>
      <p:sp>
        <p:nvSpPr>
          <p:cNvPr id="790537" name="TextBox 10"/>
          <p:cNvSpPr txBox="1">
            <a:spLocks noChangeArrowheads="1"/>
          </p:cNvSpPr>
          <p:nvPr/>
        </p:nvSpPr>
        <p:spPr bwMode="auto">
          <a:xfrm>
            <a:off x="7620000" y="2173288"/>
            <a:ext cx="457200" cy="646112"/>
          </a:xfrm>
          <a:prstGeom prst="rect">
            <a:avLst/>
          </a:prstGeom>
          <a:noFill/>
          <a:ln w="9525">
            <a:noFill/>
            <a:miter lim="800000"/>
            <a:headEnd/>
            <a:tailEnd/>
          </a:ln>
        </p:spPr>
        <p:txBody>
          <a:bodyPr>
            <a:spAutoFit/>
          </a:bodyPr>
          <a:lstStyle/>
          <a:p>
            <a:r>
              <a:rPr lang="en-US" sz="3600" b="1">
                <a:latin typeface="Book Antiqua" pitchFamily="18" charset="0"/>
              </a:rPr>
              <a:t>b</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Programmers Specification of the Platform</a:t>
            </a:r>
            <a:endParaRPr lang="en-US" dirty="0"/>
          </a:p>
        </p:txBody>
      </p:sp>
      <p:pic>
        <p:nvPicPr>
          <p:cNvPr id="791554" name="Content Placeholder 4" descr="InputImage.png"/>
          <p:cNvPicPr>
            <a:picLocks noGrp="1" noChangeAspect="1"/>
          </p:cNvPicPr>
          <p:nvPr>
            <p:ph idx="1"/>
          </p:nvPr>
        </p:nvPicPr>
        <p:blipFill>
          <a:blip r:embed="rId3" cstate="print"/>
          <a:srcRect/>
          <a:stretch>
            <a:fillRect/>
          </a:stretch>
        </p:blipFill>
        <p:spPr>
          <a:xfrm>
            <a:off x="609600" y="3006725"/>
            <a:ext cx="1981200" cy="1489075"/>
          </a:xfrm>
        </p:spPr>
      </p:pic>
      <p:pic>
        <p:nvPicPr>
          <p:cNvPr id="791555" name="Picture 6" descr="OutputImage.png"/>
          <p:cNvPicPr>
            <a:picLocks noChangeAspect="1"/>
          </p:cNvPicPr>
          <p:nvPr/>
        </p:nvPicPr>
        <p:blipFill>
          <a:blip r:embed="rId4" cstate="print"/>
          <a:srcRect/>
          <a:stretch>
            <a:fillRect/>
          </a:stretch>
        </p:blipFill>
        <p:spPr bwMode="auto">
          <a:xfrm>
            <a:off x="6618288" y="3006725"/>
            <a:ext cx="1839912" cy="1371600"/>
          </a:xfrm>
          <a:prstGeom prst="rect">
            <a:avLst/>
          </a:prstGeom>
          <a:noFill/>
          <a:ln w="9525">
            <a:noFill/>
            <a:miter lim="800000"/>
            <a:headEnd/>
            <a:tailEnd/>
          </a:ln>
        </p:spPr>
      </p:pic>
      <p:sp>
        <p:nvSpPr>
          <p:cNvPr id="8" name="Rounded Rectangle 7"/>
          <p:cNvSpPr/>
          <p:nvPr/>
        </p:nvSpPr>
        <p:spPr>
          <a:xfrm>
            <a:off x="3113088" y="3540125"/>
            <a:ext cx="2906712" cy="2555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Times New Roman"/>
                <a:ea typeface="Times New Roman"/>
              </a:rPr>
              <a:t>Programmer’s </a:t>
            </a:r>
          </a:p>
          <a:p>
            <a:pPr algn="ctr" fontAlgn="auto">
              <a:spcBef>
                <a:spcPts val="0"/>
              </a:spcBef>
              <a:spcAft>
                <a:spcPts val="0"/>
              </a:spcAft>
              <a:defRPr/>
            </a:pPr>
            <a:r>
              <a:rPr lang="en-US" b="1" dirty="0">
                <a:solidFill>
                  <a:schemeClr val="bg1"/>
                </a:solidFill>
                <a:latin typeface="Times New Roman"/>
                <a:ea typeface="Times New Roman"/>
              </a:rPr>
              <a:t>Specification of Computation</a:t>
            </a:r>
          </a:p>
        </p:txBody>
      </p:sp>
      <p:sp>
        <p:nvSpPr>
          <p:cNvPr id="12" name="Right Arrow 11"/>
          <p:cNvSpPr/>
          <p:nvPr/>
        </p:nvSpPr>
        <p:spPr>
          <a:xfrm>
            <a:off x="6107113" y="3540125"/>
            <a:ext cx="446087"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ight Arrow 12"/>
          <p:cNvSpPr/>
          <p:nvPr/>
        </p:nvSpPr>
        <p:spPr>
          <a:xfrm>
            <a:off x="2667000" y="3540125"/>
            <a:ext cx="446088"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2895600" y="1635125"/>
            <a:ext cx="3429000" cy="1717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bg1"/>
                </a:solidFill>
                <a:latin typeface="Times New Roman"/>
                <a:ea typeface="Times New Roman"/>
              </a:rPr>
              <a:t>((PL C)  (partition t) Mcore  </a:t>
            </a:r>
          </a:p>
          <a:p>
            <a:pPr fontAlgn="auto">
              <a:spcBef>
                <a:spcPts val="0"/>
              </a:spcBef>
              <a:spcAft>
                <a:spcPts val="0"/>
              </a:spcAft>
              <a:defRPr/>
            </a:pPr>
            <a:r>
              <a:rPr lang="en-US" b="1" dirty="0">
                <a:solidFill>
                  <a:schemeClr val="bg1"/>
                </a:solidFill>
                <a:latin typeface="Times New Roman"/>
                <a:ea typeface="Times New Roman"/>
              </a:rPr>
              <a:t>   (Threads MS) </a:t>
            </a:r>
          </a:p>
          <a:p>
            <a:pPr fontAlgn="auto">
              <a:spcBef>
                <a:spcPts val="0"/>
              </a:spcBef>
              <a:spcAft>
                <a:spcPts val="0"/>
              </a:spcAft>
              <a:defRPr/>
            </a:pPr>
            <a:r>
              <a:rPr lang="en-US" b="1" dirty="0">
                <a:solidFill>
                  <a:schemeClr val="bg1"/>
                </a:solidFill>
                <a:latin typeface="Times New Roman"/>
                <a:ea typeface="Times New Roman"/>
              </a:rPr>
              <a:t>   (LoadLevel (SliceSize 5)))</a:t>
            </a:r>
          </a:p>
        </p:txBody>
      </p:sp>
      <p:sp>
        <p:nvSpPr>
          <p:cNvPr id="791560" name="TextBox 9"/>
          <p:cNvSpPr txBox="1">
            <a:spLocks noChangeArrowheads="1"/>
          </p:cNvSpPr>
          <p:nvPr/>
        </p:nvSpPr>
        <p:spPr bwMode="auto">
          <a:xfrm>
            <a:off x="990600" y="2173288"/>
            <a:ext cx="457200" cy="646112"/>
          </a:xfrm>
          <a:prstGeom prst="rect">
            <a:avLst/>
          </a:prstGeom>
          <a:noFill/>
          <a:ln w="9525">
            <a:noFill/>
            <a:miter lim="800000"/>
            <a:headEnd/>
            <a:tailEnd/>
          </a:ln>
        </p:spPr>
        <p:txBody>
          <a:bodyPr>
            <a:spAutoFit/>
          </a:bodyPr>
          <a:lstStyle/>
          <a:p>
            <a:r>
              <a:rPr lang="en-US" sz="3600">
                <a:latin typeface="Book Antiqua" pitchFamily="18" charset="0"/>
              </a:rPr>
              <a:t>a</a:t>
            </a:r>
          </a:p>
        </p:txBody>
      </p:sp>
      <p:sp>
        <p:nvSpPr>
          <p:cNvPr id="791561" name="TextBox 10"/>
          <p:cNvSpPr txBox="1">
            <a:spLocks noChangeArrowheads="1"/>
          </p:cNvSpPr>
          <p:nvPr/>
        </p:nvSpPr>
        <p:spPr bwMode="auto">
          <a:xfrm>
            <a:off x="7620000" y="2173288"/>
            <a:ext cx="457200" cy="646112"/>
          </a:xfrm>
          <a:prstGeom prst="rect">
            <a:avLst/>
          </a:prstGeom>
          <a:noFill/>
          <a:ln w="9525">
            <a:noFill/>
            <a:miter lim="800000"/>
            <a:headEnd/>
            <a:tailEnd/>
          </a:ln>
        </p:spPr>
        <p:txBody>
          <a:bodyPr>
            <a:spAutoFit/>
          </a:bodyPr>
          <a:lstStyle/>
          <a:p>
            <a:r>
              <a:rPr lang="en-US" sz="3600" b="1">
                <a:latin typeface="Book Antiqua" pitchFamily="18" charset="0"/>
              </a:rPr>
              <a:t>b</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Never Reprogram </a:t>
            </a:r>
            <a:r>
              <a:rPr lang="en-US" dirty="0" err="1" smtClean="0"/>
              <a:t>Again</a:t>
            </a:r>
            <a:r>
              <a:rPr lang="en-US" baseline="30000" dirty="0" err="1" smtClean="0"/>
              <a:t>TM</a:t>
            </a:r>
            <a:endParaRPr lang="en-US" dirty="0"/>
          </a:p>
        </p:txBody>
      </p:sp>
      <p:sp>
        <p:nvSpPr>
          <p:cNvPr id="74978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Book Antiqua" pitchFamily="18" charset="0"/>
            </a:endParaRPr>
          </a:p>
        </p:txBody>
      </p:sp>
      <p:graphicFrame>
        <p:nvGraphicFramePr>
          <p:cNvPr id="34817" name="Object 215"/>
          <p:cNvGraphicFramePr>
            <a:graphicFrameLocks noChangeAspect="1"/>
          </p:cNvGraphicFramePr>
          <p:nvPr/>
        </p:nvGraphicFramePr>
        <p:xfrm>
          <a:off x="2266950" y="1484313"/>
          <a:ext cx="5200650" cy="5108575"/>
        </p:xfrm>
        <a:graphic>
          <a:graphicData uri="http://schemas.openxmlformats.org/presentationml/2006/ole">
            <p:oleObj spid="_x0000_s749783" name="Visio" r:id="rId4" imgW="6206750" imgH="6092671" progId="Visio.Drawing.11">
              <p:embed/>
            </p:oleObj>
          </a:graphicData>
        </a:graphic>
      </p:graphicFrame>
      <p:pic>
        <p:nvPicPr>
          <p:cNvPr id="749786" name="Ink 2"/>
          <p:cNvPicPr>
            <a:picLocks noRot="1" noChangeAspect="1" noEditPoints="1" noChangeArrowheads="1" noChangeShapeType="1"/>
          </p:cNvPicPr>
          <p:nvPr/>
        </p:nvPicPr>
        <p:blipFill>
          <a:blip r:embed="rId5"/>
          <a:srcRect/>
          <a:stretch>
            <a:fillRect/>
          </a:stretch>
        </p:blipFill>
        <p:spPr bwMode="auto">
          <a:xfrm>
            <a:off x="342493600" y="83902550"/>
            <a:ext cx="0" cy="0"/>
          </a:xfrm>
          <a:prstGeom prst="rect">
            <a:avLst/>
          </a:prstGeom>
          <a:noFill/>
          <a:ln w="9525">
            <a:noFill/>
            <a:miter lim="800000"/>
            <a:headEnd/>
            <a:tailEnd/>
          </a:ln>
        </p:spPr>
      </p:pic>
      <p:grpSp>
        <p:nvGrpSpPr>
          <p:cNvPr id="749787" name="Group 10"/>
          <p:cNvGrpSpPr>
            <a:grpSpLocks/>
          </p:cNvGrpSpPr>
          <p:nvPr/>
        </p:nvGrpSpPr>
        <p:grpSpPr bwMode="auto">
          <a:xfrm>
            <a:off x="595313" y="3200400"/>
            <a:ext cx="2681287" cy="923925"/>
            <a:chOff x="594610" y="3200400"/>
            <a:chExt cx="2681990" cy="923330"/>
          </a:xfrm>
        </p:grpSpPr>
        <p:sp>
          <p:nvSpPr>
            <p:cNvPr id="4" name="Flowchart: Document 3"/>
            <p:cNvSpPr/>
            <p:nvPr/>
          </p:nvSpPr>
          <p:spPr>
            <a:xfrm>
              <a:off x="594610" y="3200400"/>
              <a:ext cx="2681990" cy="913811"/>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b="1" baseline="30000" dirty="0">
                <a:solidFill>
                  <a:schemeClr val="bg1"/>
                </a:solidFill>
              </a:endParaRPr>
            </a:p>
          </p:txBody>
        </p:sp>
        <p:sp>
          <p:nvSpPr>
            <p:cNvPr id="749796" name="TextBox 9"/>
            <p:cNvSpPr txBox="1">
              <a:spLocks noChangeArrowheads="1"/>
            </p:cNvSpPr>
            <p:nvPr/>
          </p:nvSpPr>
          <p:spPr bwMode="auto">
            <a:xfrm>
              <a:off x="594610" y="3200400"/>
              <a:ext cx="2681990" cy="923330"/>
            </a:xfrm>
            <a:prstGeom prst="rect">
              <a:avLst/>
            </a:prstGeom>
            <a:noFill/>
            <a:ln w="9525">
              <a:noFill/>
              <a:miter lim="800000"/>
              <a:headEnd/>
              <a:tailEnd/>
            </a:ln>
          </p:spPr>
          <p:txBody>
            <a:bodyPr>
              <a:spAutoFit/>
            </a:bodyPr>
            <a:lstStyle/>
            <a:p>
              <a:r>
                <a:rPr lang="en-US" b="1">
                  <a:solidFill>
                    <a:schemeClr val="bg1"/>
                  </a:solidFill>
                  <a:latin typeface="Book Antiqua" pitchFamily="18" charset="0"/>
                </a:rPr>
                <a:t>//Sobel Edge Detection</a:t>
              </a:r>
            </a:p>
            <a:p>
              <a:r>
                <a:rPr lang="en-US" b="1">
                  <a:solidFill>
                    <a:schemeClr val="bg1"/>
                  </a:solidFill>
                  <a:latin typeface="Book Antiqua" pitchFamily="18" charset="0"/>
                </a:rPr>
                <a:t>b=[(a</a:t>
              </a:r>
              <a:r>
                <a:rPr lang="en-US" b="1">
                  <a:solidFill>
                    <a:srgbClr val="C00000"/>
                  </a:solidFill>
                  <a:latin typeface="Symbol" pitchFamily="18" charset="2"/>
                  <a:cs typeface="Times New Roman" pitchFamily="18" charset="0"/>
                </a:rPr>
                <a:t> Å </a:t>
              </a:r>
              <a:r>
                <a:rPr lang="en-US" b="1">
                  <a:solidFill>
                    <a:schemeClr val="bg1"/>
                  </a:solidFill>
                  <a:latin typeface="Book Antiqua" pitchFamily="18" charset="0"/>
                </a:rPr>
                <a:t>s)</a:t>
              </a:r>
              <a:r>
                <a:rPr lang="en-US" b="1" baseline="30000">
                  <a:solidFill>
                    <a:schemeClr val="bg1"/>
                  </a:solidFill>
                  <a:latin typeface="Book Antiqua" pitchFamily="18" charset="0"/>
                </a:rPr>
                <a:t>2</a:t>
              </a:r>
              <a:r>
                <a:rPr lang="en-US" b="1">
                  <a:solidFill>
                    <a:schemeClr val="bg1"/>
                  </a:solidFill>
                  <a:latin typeface="Book Antiqua" pitchFamily="18" charset="0"/>
                </a:rPr>
                <a:t> +(a</a:t>
              </a:r>
              <a:r>
                <a:rPr lang="en-US" b="1">
                  <a:solidFill>
                    <a:srgbClr val="C00000"/>
                  </a:solidFill>
                  <a:latin typeface="Symbol" pitchFamily="18" charset="2"/>
                  <a:cs typeface="Times New Roman" pitchFamily="18" charset="0"/>
                </a:rPr>
                <a:t> Å </a:t>
              </a:r>
              <a:r>
                <a:rPr lang="en-US" b="1">
                  <a:solidFill>
                    <a:schemeClr val="bg1"/>
                  </a:solidFill>
                  <a:latin typeface="Book Antiqua" pitchFamily="18" charset="0"/>
                </a:rPr>
                <a:t>sp)</a:t>
              </a:r>
              <a:r>
                <a:rPr lang="en-US" b="1" baseline="30000">
                  <a:solidFill>
                    <a:schemeClr val="bg1"/>
                  </a:solidFill>
                  <a:latin typeface="Book Antiqua" pitchFamily="18" charset="0"/>
                </a:rPr>
                <a:t>2</a:t>
              </a:r>
              <a:r>
                <a:rPr lang="en-US" b="1">
                  <a:solidFill>
                    <a:schemeClr val="bg1"/>
                  </a:solidFill>
                  <a:latin typeface="Book Antiqua" pitchFamily="18" charset="0"/>
                </a:rPr>
                <a:t>]</a:t>
              </a:r>
              <a:r>
                <a:rPr lang="en-US" b="1" baseline="30000">
                  <a:solidFill>
                    <a:schemeClr val="bg1"/>
                  </a:solidFill>
                  <a:latin typeface="Book Antiqua" pitchFamily="18" charset="0"/>
                </a:rPr>
                <a:t>1/2 </a:t>
              </a:r>
            </a:p>
            <a:p>
              <a:endParaRPr lang="en-US">
                <a:latin typeface="Book Antiqua" pitchFamily="18" charset="0"/>
              </a:endParaRPr>
            </a:p>
          </p:txBody>
        </p:sp>
      </p:grpSp>
      <p:grpSp>
        <p:nvGrpSpPr>
          <p:cNvPr id="13" name="Group 12"/>
          <p:cNvGrpSpPr>
            <a:grpSpLocks/>
          </p:cNvGrpSpPr>
          <p:nvPr/>
        </p:nvGrpSpPr>
        <p:grpSpPr bwMode="auto">
          <a:xfrm>
            <a:off x="595313" y="4038600"/>
            <a:ext cx="2833687" cy="1447800"/>
            <a:chOff x="594610" y="4038600"/>
            <a:chExt cx="2834390" cy="1447800"/>
          </a:xfrm>
        </p:grpSpPr>
        <p:grpSp>
          <p:nvGrpSpPr>
            <p:cNvPr id="749790" name="Group 4"/>
            <p:cNvGrpSpPr>
              <a:grpSpLocks/>
            </p:cNvGrpSpPr>
            <p:nvPr/>
          </p:nvGrpSpPr>
          <p:grpSpPr bwMode="auto">
            <a:xfrm>
              <a:off x="594610" y="4038600"/>
              <a:ext cx="2834390" cy="1447800"/>
              <a:chOff x="2266950" y="4038600"/>
              <a:chExt cx="1162050" cy="962026"/>
            </a:xfrm>
          </p:grpSpPr>
          <p:sp>
            <p:nvSpPr>
              <p:cNvPr id="7" name="Flowchart: Document 6"/>
              <p:cNvSpPr/>
              <p:nvPr/>
            </p:nvSpPr>
            <p:spPr>
              <a:xfrm>
                <a:off x="2419286" y="4038600"/>
                <a:ext cx="1009714" cy="761604"/>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lowchart: Document 7"/>
              <p:cNvSpPr/>
              <p:nvPr/>
            </p:nvSpPr>
            <p:spPr>
              <a:xfrm>
                <a:off x="2343118" y="4105056"/>
                <a:ext cx="1009714" cy="76265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Flowchart: Document 8"/>
              <p:cNvSpPr/>
              <p:nvPr/>
            </p:nvSpPr>
            <p:spPr>
              <a:xfrm>
                <a:off x="2266950" y="4239022"/>
                <a:ext cx="1009714" cy="761604"/>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49791" name="Rectangle 11"/>
            <p:cNvSpPr>
              <a:spLocks noChangeArrowheads="1"/>
            </p:cNvSpPr>
            <p:nvPr/>
          </p:nvSpPr>
          <p:spPr bwMode="auto">
            <a:xfrm>
              <a:off x="613660" y="4376968"/>
              <a:ext cx="2662940" cy="738664"/>
            </a:xfrm>
            <a:prstGeom prst="rect">
              <a:avLst/>
            </a:prstGeom>
            <a:noFill/>
            <a:ln w="9525">
              <a:noFill/>
              <a:miter lim="800000"/>
              <a:headEnd/>
              <a:tailEnd/>
            </a:ln>
          </p:spPr>
          <p:txBody>
            <a:bodyPr>
              <a:spAutoFit/>
            </a:bodyPr>
            <a:lstStyle/>
            <a:p>
              <a:r>
                <a:rPr lang="en-US" sz="1400" b="1">
                  <a:solidFill>
                    <a:schemeClr val="bg1"/>
                  </a:solidFill>
                  <a:latin typeface="Times New Roman" pitchFamily="18" charset="0"/>
                  <a:cs typeface="Times New Roman" pitchFamily="18" charset="0"/>
                </a:rPr>
                <a:t>((PL C)  (partition t) Mcore  </a:t>
              </a:r>
            </a:p>
            <a:p>
              <a:r>
                <a:rPr lang="en-US" sz="1400" b="1">
                  <a:solidFill>
                    <a:schemeClr val="bg1"/>
                  </a:solidFill>
                  <a:latin typeface="Times New Roman" pitchFamily="18" charset="0"/>
                  <a:cs typeface="Times New Roman" pitchFamily="18" charset="0"/>
                </a:rPr>
                <a:t>   (Threads MS) </a:t>
              </a:r>
            </a:p>
            <a:p>
              <a:r>
                <a:rPr lang="en-US" sz="1400" b="1">
                  <a:solidFill>
                    <a:schemeClr val="bg1"/>
                  </a:solidFill>
                  <a:latin typeface="Times New Roman" pitchFamily="18" charset="0"/>
                  <a:cs typeface="Times New Roman" pitchFamily="18" charset="0"/>
                </a:rPr>
                <a:t>   (LoadLevel (SliceSize 5)))</a:t>
              </a:r>
            </a:p>
          </p:txBody>
        </p:sp>
      </p:grpSp>
      <p:sp>
        <p:nvSpPr>
          <p:cNvPr id="15" name="Flowchart: Stored Data 14"/>
          <p:cNvSpPr/>
          <p:nvPr/>
        </p:nvSpPr>
        <p:spPr>
          <a:xfrm>
            <a:off x="4343400" y="1676400"/>
            <a:ext cx="2133600" cy="838200"/>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bg1"/>
                </a:solidFill>
              </a:rPr>
              <a:t>Multicore</a:t>
            </a:r>
          </a:p>
          <a:p>
            <a:pPr algn="ctr" fontAlgn="auto">
              <a:spcBef>
                <a:spcPts val="0"/>
              </a:spcBef>
              <a:spcAft>
                <a:spcPts val="0"/>
              </a:spcAft>
              <a:defRPr/>
            </a:pPr>
            <a:r>
              <a:rPr lang="en-US" dirty="0">
                <a:solidFill>
                  <a:schemeClr val="bg1"/>
                </a:solidFill>
              </a:rPr>
              <a:t>Threaded</a:t>
            </a:r>
          </a:p>
          <a:p>
            <a:pPr algn="ctr" fontAlgn="auto">
              <a:spcBef>
                <a:spcPts val="0"/>
              </a:spcBef>
              <a:spcAft>
                <a:spcPts val="0"/>
              </a:spcAft>
              <a:defRPr/>
            </a:pPr>
            <a:r>
              <a:rPr lang="en-US" dirty="0">
                <a:solidFill>
                  <a:schemeClr val="bg1"/>
                </a:solidFill>
              </a:rPr>
              <a:t>Parallel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8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Generation: Logical Architecture</a:t>
            </a:r>
            <a:endParaRPr lang="en-US" dirty="0"/>
          </a:p>
        </p:txBody>
      </p:sp>
      <p:sp>
        <p:nvSpPr>
          <p:cNvPr id="5" name="Rounded Rectangle 4"/>
          <p:cNvSpPr/>
          <p:nvPr/>
        </p:nvSpPr>
        <p:spPr>
          <a:xfrm>
            <a:off x="228600" y="2743200"/>
            <a:ext cx="20574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bg1"/>
                </a:solidFill>
              </a:rPr>
              <a:t>         ….</a:t>
            </a:r>
          </a:p>
          <a:p>
            <a:pPr fontAlgn="auto">
              <a:spcBef>
                <a:spcPts val="0"/>
              </a:spcBef>
              <a:spcAft>
                <a:spcPts val="0"/>
              </a:spcAft>
              <a:defRPr/>
            </a:pPr>
            <a:r>
              <a:rPr lang="en-US" b="1" dirty="0">
                <a:solidFill>
                  <a:schemeClr val="bg1"/>
                </a:solidFill>
              </a:rPr>
              <a:t>b = [(a</a:t>
            </a:r>
            <a:r>
              <a:rPr lang="en-US" b="1" dirty="0">
                <a:solidFill>
                  <a:srgbClr val="C00000"/>
                </a:solidFill>
                <a:latin typeface="Symbol"/>
                <a:ea typeface="Times New Roman"/>
                <a:cs typeface="Times New Roman"/>
              </a:rPr>
              <a:t> Å </a:t>
            </a:r>
            <a:r>
              <a:rPr lang="en-US" b="1" dirty="0">
                <a:solidFill>
                  <a:schemeClr val="bg1"/>
                </a:solidFill>
              </a:rPr>
              <a:t>s)</a:t>
            </a:r>
            <a:r>
              <a:rPr lang="en-US" b="1" baseline="30000" dirty="0">
                <a:solidFill>
                  <a:schemeClr val="bg1"/>
                </a:solidFill>
              </a:rPr>
              <a:t>2</a:t>
            </a:r>
            <a:r>
              <a:rPr lang="en-US" b="1" dirty="0">
                <a:solidFill>
                  <a:schemeClr val="bg1"/>
                </a:solidFill>
              </a:rPr>
              <a:t> +</a:t>
            </a:r>
          </a:p>
          <a:p>
            <a:pPr fontAlgn="auto">
              <a:spcBef>
                <a:spcPts val="0"/>
              </a:spcBef>
              <a:spcAft>
                <a:spcPts val="0"/>
              </a:spcAft>
              <a:defRPr/>
            </a:pPr>
            <a:r>
              <a:rPr lang="en-US" b="1" dirty="0">
                <a:solidFill>
                  <a:schemeClr val="bg1"/>
                </a:solidFill>
              </a:rPr>
              <a:t>        (a</a:t>
            </a:r>
            <a:r>
              <a:rPr lang="en-US" b="1" dirty="0">
                <a:solidFill>
                  <a:srgbClr val="C00000"/>
                </a:solidFill>
                <a:latin typeface="Symbol"/>
                <a:ea typeface="Times New Roman"/>
                <a:cs typeface="Times New Roman"/>
              </a:rPr>
              <a:t> Å </a:t>
            </a:r>
            <a:r>
              <a:rPr lang="en-US" b="1" dirty="0">
                <a:solidFill>
                  <a:schemeClr val="bg1"/>
                </a:solidFill>
              </a:rPr>
              <a:t>sp)</a:t>
            </a:r>
            <a:r>
              <a:rPr lang="en-US" b="1" baseline="30000" dirty="0">
                <a:solidFill>
                  <a:schemeClr val="bg1"/>
                </a:solidFill>
              </a:rPr>
              <a:t>2</a:t>
            </a:r>
            <a:r>
              <a:rPr lang="en-US" b="1" dirty="0">
                <a:solidFill>
                  <a:schemeClr val="bg1"/>
                </a:solidFill>
              </a:rPr>
              <a:t>]</a:t>
            </a:r>
            <a:r>
              <a:rPr lang="en-US" b="1" baseline="30000" dirty="0">
                <a:solidFill>
                  <a:schemeClr val="bg1"/>
                </a:solidFill>
              </a:rPr>
              <a:t>1/2 </a:t>
            </a:r>
          </a:p>
        </p:txBody>
      </p:sp>
      <p:sp>
        <p:nvSpPr>
          <p:cNvPr id="6" name="Right Arrow 5"/>
          <p:cNvSpPr/>
          <p:nvPr/>
        </p:nvSpPr>
        <p:spPr>
          <a:xfrm>
            <a:off x="2362200" y="2438400"/>
            <a:ext cx="446088"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92580" name="Content Placeholder 9" descr="LA-Tiny.png"/>
          <p:cNvPicPr>
            <a:picLocks noGrp="1" noChangeAspect="1"/>
          </p:cNvPicPr>
          <p:nvPr>
            <p:ph idx="1"/>
          </p:nvPr>
        </p:nvPicPr>
        <p:blipFill>
          <a:blip r:embed="rId3" cstate="print"/>
          <a:srcRect/>
          <a:stretch>
            <a:fillRect/>
          </a:stretch>
        </p:blipFill>
        <p:spPr>
          <a:xfrm>
            <a:off x="2971800" y="1758950"/>
            <a:ext cx="1333500" cy="1552575"/>
          </a:xfrm>
        </p:spPr>
      </p:pic>
      <p:sp>
        <p:nvSpPr>
          <p:cNvPr id="8" name="Rounded Rectangle 7"/>
          <p:cNvSpPr/>
          <p:nvPr/>
        </p:nvSpPr>
        <p:spPr>
          <a:xfrm>
            <a:off x="228600" y="1582738"/>
            <a:ext cx="20574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b="1" dirty="0">
                <a:solidFill>
                  <a:schemeClr val="bg1"/>
                </a:solidFill>
                <a:latin typeface="Times New Roman"/>
                <a:ea typeface="Times New Roman"/>
              </a:rPr>
              <a:t>((PL C)  (partition t)   </a:t>
            </a:r>
          </a:p>
          <a:p>
            <a:pPr fontAlgn="auto">
              <a:spcBef>
                <a:spcPts val="0"/>
              </a:spcBef>
              <a:spcAft>
                <a:spcPts val="0"/>
              </a:spcAft>
              <a:defRPr/>
            </a:pPr>
            <a:r>
              <a:rPr lang="en-US" sz="1400" b="1" dirty="0">
                <a:solidFill>
                  <a:schemeClr val="bg1"/>
                </a:solidFill>
                <a:latin typeface="Times New Roman"/>
                <a:ea typeface="Times New Roman"/>
              </a:rPr>
              <a:t>   Mcore (Threads MS) </a:t>
            </a:r>
          </a:p>
          <a:p>
            <a:pPr fontAlgn="auto">
              <a:spcBef>
                <a:spcPts val="0"/>
              </a:spcBef>
              <a:spcAft>
                <a:spcPts val="0"/>
              </a:spcAft>
              <a:defRPr/>
            </a:pPr>
            <a:r>
              <a:rPr lang="en-US" sz="1400" b="1" dirty="0">
                <a:solidFill>
                  <a:schemeClr val="bg1"/>
                </a:solidFill>
                <a:latin typeface="Times New Roman"/>
                <a:ea typeface="Times New Roman"/>
              </a:rPr>
              <a:t>   (LoadLevel </a:t>
            </a:r>
          </a:p>
          <a:p>
            <a:pPr fontAlgn="auto">
              <a:spcBef>
                <a:spcPts val="0"/>
              </a:spcBef>
              <a:spcAft>
                <a:spcPts val="0"/>
              </a:spcAft>
              <a:defRPr/>
            </a:pPr>
            <a:r>
              <a:rPr lang="en-US" sz="1400" b="1" dirty="0">
                <a:solidFill>
                  <a:schemeClr val="bg1"/>
                </a:solidFill>
                <a:latin typeface="Times New Roman"/>
                <a:ea typeface="Times New Roman"/>
              </a:rPr>
              <a:t>           (SliceSize 5)))</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Logical Architecture</a:t>
            </a:r>
            <a:endParaRPr lang="en-US" dirty="0"/>
          </a:p>
        </p:txBody>
      </p:sp>
      <p:sp>
        <p:nvSpPr>
          <p:cNvPr id="132347"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Book Antiqua" pitchFamily="18" charset="0"/>
            </a:endParaRPr>
          </a:p>
        </p:txBody>
      </p:sp>
      <p:sp>
        <p:nvSpPr>
          <p:cNvPr id="13234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Book Antiqua" pitchFamily="18" charset="0"/>
            </a:endParaRPr>
          </a:p>
        </p:txBody>
      </p:sp>
      <p:graphicFrame>
        <p:nvGraphicFramePr>
          <p:cNvPr id="132345" name="Object 249"/>
          <p:cNvGraphicFramePr>
            <a:graphicFrameLocks noChangeAspect="1"/>
          </p:cNvGraphicFramePr>
          <p:nvPr/>
        </p:nvGraphicFramePr>
        <p:xfrm>
          <a:off x="2438400" y="1417638"/>
          <a:ext cx="4343400" cy="4975225"/>
        </p:xfrm>
        <a:graphic>
          <a:graphicData uri="http://schemas.openxmlformats.org/presentationml/2006/ole">
            <p:oleObj spid="_x0000_s132345" name="Visio" r:id="rId4" imgW="7335730" imgH="8394570" progId="Visio.Drawing.11">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Logical Architecture </a:t>
            </a:r>
            <a:br>
              <a:rPr lang="en-US" dirty="0" smtClean="0"/>
            </a:br>
            <a:r>
              <a:rPr lang="en-US" dirty="0" smtClean="0"/>
              <a:t>(Internal Form)</a:t>
            </a:r>
            <a:endParaRPr lang="en-US" dirty="0"/>
          </a:p>
        </p:txBody>
      </p:sp>
      <p:pic>
        <p:nvPicPr>
          <p:cNvPr id="794626" name="Picture 2"/>
          <p:cNvPicPr>
            <a:picLocks noChangeAspect="1" noChangeArrowheads="1"/>
          </p:cNvPicPr>
          <p:nvPr/>
        </p:nvPicPr>
        <p:blipFill>
          <a:blip r:embed="rId3" cstate="print"/>
          <a:srcRect/>
          <a:stretch>
            <a:fillRect/>
          </a:stretch>
        </p:blipFill>
        <p:spPr bwMode="auto">
          <a:xfrm>
            <a:off x="676275" y="1606550"/>
            <a:ext cx="8020050" cy="4562475"/>
          </a:xfrm>
          <a:prstGeom prst="rect">
            <a:avLst/>
          </a:prstGeom>
          <a:noFill/>
          <a:ln w="9525">
            <a:noFill/>
            <a:miter lim="800000"/>
            <a:headEnd/>
            <a:tailEnd/>
          </a:ln>
        </p:spPr>
      </p:pic>
      <p:sp>
        <p:nvSpPr>
          <p:cNvPr id="7" name="Line Callout 1 6"/>
          <p:cNvSpPr/>
          <p:nvPr/>
        </p:nvSpPr>
        <p:spPr>
          <a:xfrm>
            <a:off x="4953000" y="5257800"/>
            <a:ext cx="3743325" cy="911225"/>
          </a:xfrm>
          <a:prstGeom prst="borderCallout1">
            <a:avLst>
              <a:gd name="adj1" fmla="val 18750"/>
              <a:gd name="adj2" fmla="val -8333"/>
              <a:gd name="adj3" fmla="val -127319"/>
              <a:gd name="adj4" fmla="val -35089"/>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bg1"/>
                </a:solidFill>
              </a:rPr>
              <a:t>W method-transform component definition specialized to neighborhood spart-0-edge11</a:t>
            </a:r>
          </a:p>
        </p:txBody>
      </p:sp>
      <p:sp>
        <p:nvSpPr>
          <p:cNvPr id="9" name="Rectangle 8"/>
          <p:cNvSpPr/>
          <p:nvPr/>
        </p:nvSpPr>
        <p:spPr>
          <a:xfrm>
            <a:off x="1143000" y="3124200"/>
            <a:ext cx="2971800" cy="12954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181100" y="2560638"/>
            <a:ext cx="1066800" cy="1936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rgbClr val="FF0000"/>
              </a:solidFill>
            </a:endParaRPr>
          </a:p>
        </p:txBody>
      </p:sp>
      <p:sp>
        <p:nvSpPr>
          <p:cNvPr id="13" name="Line Callout 2 12"/>
          <p:cNvSpPr/>
          <p:nvPr/>
        </p:nvSpPr>
        <p:spPr>
          <a:xfrm>
            <a:off x="4953000" y="1606550"/>
            <a:ext cx="2438400" cy="584200"/>
          </a:xfrm>
          <a:prstGeom prst="borderCallout2">
            <a:avLst>
              <a:gd name="adj1" fmla="val 18750"/>
              <a:gd name="adj2" fmla="val -8333"/>
              <a:gd name="adj3" fmla="val 18750"/>
              <a:gd name="adj4" fmla="val -16667"/>
              <a:gd name="adj5" fmla="val 171412"/>
              <a:gd name="adj6" fmla="val -110873"/>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bg1"/>
                </a:solidFill>
              </a:rPr>
              <a:t>Partition APC modifying loop APC</a:t>
            </a:r>
          </a:p>
        </p:txBody>
      </p:sp>
      <p:sp>
        <p:nvSpPr>
          <p:cNvPr id="14" name="Rectangle 13"/>
          <p:cNvSpPr/>
          <p:nvPr/>
        </p:nvSpPr>
        <p:spPr>
          <a:xfrm>
            <a:off x="1393825" y="2103438"/>
            <a:ext cx="587375" cy="3159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Line Callout 2 14"/>
          <p:cNvSpPr/>
          <p:nvPr/>
        </p:nvSpPr>
        <p:spPr>
          <a:xfrm flipH="1">
            <a:off x="457200" y="1143000"/>
            <a:ext cx="1371600" cy="446088"/>
          </a:xfrm>
          <a:prstGeom prst="borderCallout2">
            <a:avLst>
              <a:gd name="adj1" fmla="val 18750"/>
              <a:gd name="adj2" fmla="val -8333"/>
              <a:gd name="adj3" fmla="val 18750"/>
              <a:gd name="adj4" fmla="val -16667"/>
              <a:gd name="adj5" fmla="val 203501"/>
              <a:gd name="adj6" fmla="val -9805"/>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bg1"/>
                </a:solidFill>
              </a:rPr>
              <a:t>Loop APC</a:t>
            </a:r>
          </a:p>
        </p:txBody>
      </p:sp>
      <p:sp>
        <p:nvSpPr>
          <p:cNvPr id="16" name="Line Callout 1 15"/>
          <p:cNvSpPr/>
          <p:nvPr/>
        </p:nvSpPr>
        <p:spPr>
          <a:xfrm>
            <a:off x="5257800" y="3276600"/>
            <a:ext cx="2819400" cy="838200"/>
          </a:xfrm>
          <a:prstGeom prst="borderCallout1">
            <a:avLst>
              <a:gd name="adj1" fmla="val 18750"/>
              <a:gd name="adj2" fmla="val -8333"/>
              <a:gd name="adj3" fmla="val -51136"/>
              <a:gd name="adj4" fmla="val -60051"/>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bg1"/>
                </a:solidFill>
              </a:rPr>
              <a:t>Neighborhoods </a:t>
            </a:r>
            <a:r>
              <a:rPr lang="en-US" b="1" dirty="0" err="1">
                <a:solidFill>
                  <a:schemeClr val="bg1"/>
                </a:solidFill>
              </a:rPr>
              <a:t>spart</a:t>
            </a:r>
            <a:r>
              <a:rPr lang="en-US" b="1" dirty="0">
                <a:solidFill>
                  <a:schemeClr val="bg1"/>
                </a:solidFill>
              </a:rPr>
              <a:t> &amp; </a:t>
            </a:r>
            <a:r>
              <a:rPr lang="en-US" b="1" dirty="0" err="1">
                <a:solidFill>
                  <a:schemeClr val="bg1"/>
                </a:solidFill>
              </a:rPr>
              <a:t>sppart</a:t>
            </a:r>
            <a:r>
              <a:rPr lang="en-US" b="1" dirty="0">
                <a:solidFill>
                  <a:schemeClr val="bg1"/>
                </a:solidFill>
              </a:rPr>
              <a:t> specialized to</a:t>
            </a:r>
          </a:p>
          <a:p>
            <a:pPr fontAlgn="auto">
              <a:spcBef>
                <a:spcPts val="0"/>
              </a:spcBef>
              <a:spcAft>
                <a:spcPts val="0"/>
              </a:spcAft>
              <a:defRPr/>
            </a:pPr>
            <a:r>
              <a:rPr lang="en-US" b="1" dirty="0">
                <a:solidFill>
                  <a:schemeClr val="bg1"/>
                </a:solidFill>
              </a:rPr>
              <a:t>Edge11 partition</a:t>
            </a:r>
          </a:p>
        </p:txBody>
      </p:sp>
      <p:sp>
        <p:nvSpPr>
          <p:cNvPr id="17" name="Rectangle 16"/>
          <p:cNvSpPr/>
          <p:nvPr/>
        </p:nvSpPr>
        <p:spPr>
          <a:xfrm>
            <a:off x="1714500" y="2754313"/>
            <a:ext cx="1866900" cy="1936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rgbClr val="FF0000"/>
              </a:solidFill>
            </a:endParaRPr>
          </a:p>
        </p:txBody>
      </p:sp>
      <p:sp>
        <p:nvSpPr>
          <p:cNvPr id="18" name="Rectangle 17"/>
          <p:cNvSpPr/>
          <p:nvPr/>
        </p:nvSpPr>
        <p:spPr>
          <a:xfrm>
            <a:off x="2133600" y="3883025"/>
            <a:ext cx="1524000" cy="2317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rgbClr val="FF0000"/>
              </a:solidFill>
            </a:endParaRPr>
          </a:p>
        </p:txBody>
      </p:sp>
      <p:sp>
        <p:nvSpPr>
          <p:cNvPr id="19" name="Line Callout 1 18"/>
          <p:cNvSpPr/>
          <p:nvPr/>
        </p:nvSpPr>
        <p:spPr>
          <a:xfrm>
            <a:off x="4991100" y="4191000"/>
            <a:ext cx="3581400" cy="838200"/>
          </a:xfrm>
          <a:prstGeom prst="borderCallout1">
            <a:avLst>
              <a:gd name="adj1" fmla="val 18750"/>
              <a:gd name="adj2" fmla="val -8333"/>
              <a:gd name="adj3" fmla="val -47853"/>
              <a:gd name="adj4" fmla="val -24348"/>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bg1"/>
                </a:solidFill>
              </a:rPr>
              <a:t>Component definitions for  </a:t>
            </a:r>
            <a:r>
              <a:rPr lang="en-US" b="1" dirty="0">
                <a:solidFill>
                  <a:srgbClr val="0070C0"/>
                </a:solidFill>
              </a:rPr>
              <a:t>selected</a:t>
            </a:r>
            <a:r>
              <a:rPr lang="en-US" b="1" dirty="0">
                <a:solidFill>
                  <a:schemeClr val="bg1"/>
                </a:solidFill>
              </a:rPr>
              <a:t> neighborhood </a:t>
            </a:r>
          </a:p>
          <a:p>
            <a:pPr fontAlgn="auto">
              <a:spcBef>
                <a:spcPts val="0"/>
              </a:spcBef>
              <a:spcAft>
                <a:spcPts val="0"/>
              </a:spcAft>
              <a:defRPr/>
            </a:pPr>
            <a:r>
              <a:rPr lang="en-US" b="1" dirty="0">
                <a:solidFill>
                  <a:schemeClr val="bg1"/>
                </a:solidFill>
              </a:rPr>
              <a:t>spart-0-edge11</a:t>
            </a:r>
          </a:p>
        </p:txBody>
      </p:sp>
      <p:sp>
        <p:nvSpPr>
          <p:cNvPr id="3" name="Rounded Rectangle 2"/>
          <p:cNvSpPr/>
          <p:nvPr/>
        </p:nvSpPr>
        <p:spPr>
          <a:xfrm>
            <a:off x="457200" y="4495800"/>
            <a:ext cx="27432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bg1"/>
                </a:solidFill>
              </a:rPr>
              <a:t>NB: Concrete Example where </a:t>
            </a:r>
            <a:r>
              <a:rPr lang="en-US" dirty="0" err="1">
                <a:solidFill>
                  <a:srgbClr val="FF0000"/>
                </a:solidFill>
              </a:rPr>
              <a:t>Spart</a:t>
            </a:r>
            <a:r>
              <a:rPr lang="en-US" dirty="0">
                <a:solidFill>
                  <a:srgbClr val="FF0000"/>
                </a:solidFill>
              </a:rPr>
              <a:t> &amp; </a:t>
            </a:r>
            <a:r>
              <a:rPr lang="en-US" dirty="0" err="1">
                <a:solidFill>
                  <a:srgbClr val="FF0000"/>
                </a:solidFill>
              </a:rPr>
              <a:t>sppart</a:t>
            </a:r>
            <a:r>
              <a:rPr lang="en-US" dirty="0">
                <a:solidFill>
                  <a:srgbClr val="FF0000"/>
                </a:solidFill>
              </a:rPr>
              <a:t> </a:t>
            </a:r>
            <a:r>
              <a:rPr lang="en-US" b="1" dirty="0">
                <a:solidFill>
                  <a:schemeClr val="bg1"/>
                </a:solidFill>
              </a:rPr>
              <a:t>are</a:t>
            </a:r>
            <a:r>
              <a:rPr lang="en-US" dirty="0"/>
              <a:t> </a:t>
            </a:r>
            <a:r>
              <a:rPr lang="en-US" b="1" dirty="0">
                <a:solidFill>
                  <a:schemeClr val="bg1"/>
                </a:solidFill>
              </a:rPr>
              <a:t>analogous to </a:t>
            </a:r>
            <a:r>
              <a:rPr lang="en-US" dirty="0">
                <a:solidFill>
                  <a:srgbClr val="FF0000"/>
                </a:solidFill>
              </a:rPr>
              <a:t>s &amp; sp </a:t>
            </a:r>
            <a:r>
              <a:rPr lang="en-US" b="1" dirty="0">
                <a:solidFill>
                  <a:schemeClr val="bg1"/>
                </a:solidFill>
              </a:rPr>
              <a:t>in abstract example.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Logical Architecture </a:t>
            </a:r>
            <a:br>
              <a:rPr lang="en-US" dirty="0" smtClean="0"/>
            </a:br>
            <a:r>
              <a:rPr lang="en-US" dirty="0" smtClean="0"/>
              <a:t>(Internal Form)</a:t>
            </a:r>
            <a:endParaRPr lang="en-US" dirty="0"/>
          </a:p>
        </p:txBody>
      </p:sp>
      <p:pic>
        <p:nvPicPr>
          <p:cNvPr id="795650" name="Content Placeholder 3" descr="ArchBrowserCenter.png"/>
          <p:cNvPicPr>
            <a:picLocks noGrp="1" noChangeAspect="1"/>
          </p:cNvPicPr>
          <p:nvPr>
            <p:ph idx="1"/>
          </p:nvPr>
        </p:nvPicPr>
        <p:blipFill>
          <a:blip r:embed="rId3" cstate="print"/>
          <a:srcRect/>
          <a:stretch>
            <a:fillRect/>
          </a:stretch>
        </p:blipFill>
        <p:spPr>
          <a:xfrm>
            <a:off x="617538" y="1600200"/>
            <a:ext cx="8069262" cy="4419600"/>
          </a:xfrm>
        </p:spPr>
      </p:pic>
      <p:sp>
        <p:nvSpPr>
          <p:cNvPr id="5" name="Line Callout 1 4"/>
          <p:cNvSpPr/>
          <p:nvPr/>
        </p:nvSpPr>
        <p:spPr>
          <a:xfrm>
            <a:off x="4953000" y="5184775"/>
            <a:ext cx="3743325" cy="911225"/>
          </a:xfrm>
          <a:prstGeom prst="borderCallout1">
            <a:avLst>
              <a:gd name="adj1" fmla="val 18750"/>
              <a:gd name="adj2" fmla="val -8333"/>
              <a:gd name="adj3" fmla="val -127319"/>
              <a:gd name="adj4" fmla="val -35089"/>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bg1"/>
                </a:solidFill>
              </a:rPr>
              <a:t>W method-transform component definition specialized to neighborhood spart-0-center15</a:t>
            </a:r>
          </a:p>
        </p:txBody>
      </p:sp>
      <p:sp>
        <p:nvSpPr>
          <p:cNvPr id="7" name="Rectangle 6"/>
          <p:cNvSpPr/>
          <p:nvPr/>
        </p:nvSpPr>
        <p:spPr>
          <a:xfrm>
            <a:off x="2133600" y="3810000"/>
            <a:ext cx="1524000" cy="2317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rgbClr val="FF0000"/>
              </a:solidFill>
            </a:endParaRPr>
          </a:p>
        </p:txBody>
      </p:sp>
      <p:sp>
        <p:nvSpPr>
          <p:cNvPr id="8" name="Line Callout 1 7"/>
          <p:cNvSpPr/>
          <p:nvPr/>
        </p:nvSpPr>
        <p:spPr>
          <a:xfrm>
            <a:off x="5105400" y="3781425"/>
            <a:ext cx="3581400" cy="838200"/>
          </a:xfrm>
          <a:prstGeom prst="borderCallout1">
            <a:avLst>
              <a:gd name="adj1" fmla="val 18750"/>
              <a:gd name="adj2" fmla="val -8333"/>
              <a:gd name="adj3" fmla="val -47853"/>
              <a:gd name="adj4" fmla="val -24348"/>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bg1"/>
                </a:solidFill>
              </a:rPr>
              <a:t>Component definitions for  </a:t>
            </a:r>
            <a:r>
              <a:rPr lang="en-US" b="1" dirty="0">
                <a:solidFill>
                  <a:srgbClr val="0070C0"/>
                </a:solidFill>
              </a:rPr>
              <a:t>selected</a:t>
            </a:r>
            <a:r>
              <a:rPr lang="en-US" b="1" dirty="0">
                <a:solidFill>
                  <a:schemeClr val="bg1"/>
                </a:solidFill>
              </a:rPr>
              <a:t> neighborhood </a:t>
            </a:r>
          </a:p>
          <a:p>
            <a:pPr fontAlgn="auto">
              <a:spcBef>
                <a:spcPts val="0"/>
              </a:spcBef>
              <a:spcAft>
                <a:spcPts val="0"/>
              </a:spcAft>
              <a:defRPr/>
            </a:pPr>
            <a:r>
              <a:rPr lang="en-US" b="1" dirty="0">
                <a:solidFill>
                  <a:schemeClr val="bg1"/>
                </a:solidFill>
              </a:rPr>
              <a:t>spart-0-center15</a:t>
            </a:r>
          </a:p>
        </p:txBody>
      </p:sp>
      <p:sp>
        <p:nvSpPr>
          <p:cNvPr id="9" name="Rectangle 8"/>
          <p:cNvSpPr/>
          <p:nvPr/>
        </p:nvSpPr>
        <p:spPr>
          <a:xfrm>
            <a:off x="1143000" y="3100388"/>
            <a:ext cx="3108325" cy="127952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t>W.Spart</a:t>
            </a:r>
            <a:r>
              <a:rPr lang="en-US" dirty="0" smtClean="0"/>
              <a:t> Specialized to Center</a:t>
            </a:r>
            <a:endParaRPr lang="en-US" dirty="0"/>
          </a:p>
        </p:txBody>
      </p:sp>
      <p:pic>
        <p:nvPicPr>
          <p:cNvPr id="796674" name="Content Placeholder 3" descr="w-spart-center.png"/>
          <p:cNvPicPr>
            <a:picLocks noGrp="1" noChangeAspect="1"/>
          </p:cNvPicPr>
          <p:nvPr>
            <p:ph idx="1"/>
          </p:nvPr>
        </p:nvPicPr>
        <p:blipFill>
          <a:blip r:embed="rId3" cstate="print"/>
          <a:srcRect/>
          <a:stretch>
            <a:fillRect/>
          </a:stretch>
        </p:blipFill>
        <p:spPr>
          <a:xfrm>
            <a:off x="457200" y="1676400"/>
            <a:ext cx="8193088" cy="4048125"/>
          </a:xfrm>
        </p:spPr>
      </p:pic>
      <p:sp>
        <p:nvSpPr>
          <p:cNvPr id="6" name="Line Callout 1 5"/>
          <p:cNvSpPr/>
          <p:nvPr/>
        </p:nvSpPr>
        <p:spPr>
          <a:xfrm>
            <a:off x="5562600" y="3276600"/>
            <a:ext cx="2514600" cy="838200"/>
          </a:xfrm>
          <a:prstGeom prst="borderCallout1">
            <a:avLst>
              <a:gd name="adj1" fmla="val 18750"/>
              <a:gd name="adj2" fmla="val -8333"/>
              <a:gd name="adj3" fmla="val 127273"/>
              <a:gd name="adj4" fmla="val -4011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Recall body of definition of W of sp</a:t>
            </a:r>
          </a:p>
        </p:txBody>
      </p:sp>
      <p:sp>
        <p:nvSpPr>
          <p:cNvPr id="7" name="Rounded Rectangle 6"/>
          <p:cNvSpPr/>
          <p:nvPr/>
        </p:nvSpPr>
        <p:spPr>
          <a:xfrm>
            <a:off x="5181600" y="4876800"/>
            <a:ext cx="27432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bg1"/>
                </a:solidFill>
              </a:rPr>
              <a:t>NB: Concrete Example where </a:t>
            </a:r>
            <a:r>
              <a:rPr lang="en-US" dirty="0" err="1">
                <a:solidFill>
                  <a:srgbClr val="FF0000"/>
                </a:solidFill>
              </a:rPr>
              <a:t>Spart</a:t>
            </a:r>
            <a:r>
              <a:rPr lang="en-US" dirty="0">
                <a:solidFill>
                  <a:srgbClr val="FF0000"/>
                </a:solidFill>
              </a:rPr>
              <a:t> &amp; </a:t>
            </a:r>
            <a:r>
              <a:rPr lang="en-US" dirty="0" err="1">
                <a:solidFill>
                  <a:srgbClr val="FF0000"/>
                </a:solidFill>
              </a:rPr>
              <a:t>sppart</a:t>
            </a:r>
            <a:r>
              <a:rPr lang="en-US" dirty="0">
                <a:solidFill>
                  <a:srgbClr val="FF0000"/>
                </a:solidFill>
              </a:rPr>
              <a:t> </a:t>
            </a:r>
            <a:r>
              <a:rPr lang="en-US" b="1" dirty="0">
                <a:solidFill>
                  <a:schemeClr val="bg1"/>
                </a:solidFill>
              </a:rPr>
              <a:t>are</a:t>
            </a:r>
            <a:r>
              <a:rPr lang="en-US" dirty="0"/>
              <a:t> </a:t>
            </a:r>
            <a:r>
              <a:rPr lang="en-US" b="1" dirty="0">
                <a:solidFill>
                  <a:schemeClr val="bg1"/>
                </a:solidFill>
              </a:rPr>
              <a:t>analogous to </a:t>
            </a:r>
            <a:r>
              <a:rPr lang="en-US" dirty="0">
                <a:solidFill>
                  <a:srgbClr val="FF0000"/>
                </a:solidFill>
              </a:rPr>
              <a:t>s &amp; sp </a:t>
            </a:r>
            <a:r>
              <a:rPr lang="en-US" b="1" dirty="0">
                <a:solidFill>
                  <a:schemeClr val="bg1"/>
                </a:solidFill>
              </a:rPr>
              <a:t>in abstract example.</a:t>
            </a:r>
          </a:p>
        </p:txBody>
      </p:sp>
      <p:sp>
        <p:nvSpPr>
          <p:cNvPr id="9" name="Action Button: Forward or Next 8">
            <a:hlinkClick r:id="rId4" action="ppaction://hlinksldjump" highlightClick="1"/>
          </p:cNvPr>
          <p:cNvSpPr/>
          <p:nvPr/>
        </p:nvSpPr>
        <p:spPr>
          <a:xfrm>
            <a:off x="1981200" y="6172200"/>
            <a:ext cx="28956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Recall IL Specializations</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t>W.Spart</a:t>
            </a:r>
            <a:r>
              <a:rPr lang="en-US" dirty="0" smtClean="0"/>
              <a:t> Specialized to Edge</a:t>
            </a:r>
            <a:endParaRPr lang="en-US" dirty="0"/>
          </a:p>
        </p:txBody>
      </p:sp>
      <p:pic>
        <p:nvPicPr>
          <p:cNvPr id="797698" name="Picture 2"/>
          <p:cNvPicPr>
            <a:picLocks noGrp="1" noChangeAspect="1" noChangeArrowheads="1"/>
          </p:cNvPicPr>
          <p:nvPr>
            <p:ph idx="1"/>
          </p:nvPr>
        </p:nvPicPr>
        <p:blipFill>
          <a:blip r:embed="rId3" cstate="print"/>
          <a:srcRect/>
          <a:stretch>
            <a:fillRect/>
          </a:stretch>
        </p:blipFill>
        <p:spPr>
          <a:xfrm>
            <a:off x="457200" y="1828800"/>
            <a:ext cx="8229600" cy="4043363"/>
          </a:xfrm>
        </p:spPr>
      </p:pic>
      <p:sp>
        <p:nvSpPr>
          <p:cNvPr id="7" name="Line Callout 1 6"/>
          <p:cNvSpPr/>
          <p:nvPr/>
        </p:nvSpPr>
        <p:spPr>
          <a:xfrm>
            <a:off x="2438400" y="4800600"/>
            <a:ext cx="2362200" cy="685800"/>
          </a:xfrm>
          <a:prstGeom prst="borderCallout1">
            <a:avLst>
              <a:gd name="adj1" fmla="val 18750"/>
              <a:gd name="adj2" fmla="val -8333"/>
              <a:gd name="adj3" fmla="val -22620"/>
              <a:gd name="adj4" fmla="val -6365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t>w.Spart</a:t>
            </a:r>
            <a:r>
              <a:rPr lang="en-US" dirty="0"/>
              <a:t> body specialized to edge</a:t>
            </a:r>
          </a:p>
        </p:txBody>
      </p:sp>
      <p:sp>
        <p:nvSpPr>
          <p:cNvPr id="6" name="Rounded Rectangle 5"/>
          <p:cNvSpPr/>
          <p:nvPr/>
        </p:nvSpPr>
        <p:spPr>
          <a:xfrm>
            <a:off x="5410200" y="3048000"/>
            <a:ext cx="27432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bg1"/>
                </a:solidFill>
              </a:rPr>
              <a:t>NB: Concrete Example where </a:t>
            </a:r>
            <a:r>
              <a:rPr lang="en-US" dirty="0" err="1">
                <a:solidFill>
                  <a:srgbClr val="FF0000"/>
                </a:solidFill>
              </a:rPr>
              <a:t>Spart</a:t>
            </a:r>
            <a:r>
              <a:rPr lang="en-US" dirty="0">
                <a:solidFill>
                  <a:srgbClr val="FF0000"/>
                </a:solidFill>
              </a:rPr>
              <a:t> &amp; </a:t>
            </a:r>
            <a:r>
              <a:rPr lang="en-US" dirty="0" err="1">
                <a:solidFill>
                  <a:srgbClr val="FF0000"/>
                </a:solidFill>
              </a:rPr>
              <a:t>sppart</a:t>
            </a:r>
            <a:r>
              <a:rPr lang="en-US" dirty="0">
                <a:solidFill>
                  <a:srgbClr val="FF0000"/>
                </a:solidFill>
              </a:rPr>
              <a:t> </a:t>
            </a:r>
            <a:r>
              <a:rPr lang="en-US" b="1" dirty="0">
                <a:solidFill>
                  <a:schemeClr val="bg1"/>
                </a:solidFill>
              </a:rPr>
              <a:t>are</a:t>
            </a:r>
            <a:r>
              <a:rPr lang="en-US" dirty="0"/>
              <a:t> </a:t>
            </a:r>
            <a:r>
              <a:rPr lang="en-US" b="1" dirty="0">
                <a:solidFill>
                  <a:schemeClr val="bg1"/>
                </a:solidFill>
              </a:rPr>
              <a:t>analogous to </a:t>
            </a:r>
            <a:r>
              <a:rPr lang="en-US" dirty="0">
                <a:solidFill>
                  <a:srgbClr val="FF0000"/>
                </a:solidFill>
              </a:rPr>
              <a:t>s &amp; sp </a:t>
            </a:r>
            <a:r>
              <a:rPr lang="en-US" b="1" dirty="0">
                <a:solidFill>
                  <a:schemeClr val="bg1"/>
                </a:solidFill>
              </a:rPr>
              <a:t>in abstract example.</a:t>
            </a:r>
          </a:p>
        </p:txBody>
      </p:sp>
      <p:sp>
        <p:nvSpPr>
          <p:cNvPr id="9" name="Action Button: Forward or Next 8">
            <a:hlinkClick r:id="rId4" action="ppaction://hlinksldjump" highlightClick="1"/>
          </p:cNvPr>
          <p:cNvSpPr/>
          <p:nvPr/>
        </p:nvSpPr>
        <p:spPr>
          <a:xfrm>
            <a:off x="2438400" y="6248400"/>
            <a:ext cx="29718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Recall IL Specializations</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Generation: Logical Architecture</a:t>
            </a:r>
            <a:br>
              <a:rPr lang="en-US" dirty="0" smtClean="0"/>
            </a:br>
            <a:r>
              <a:rPr lang="en-US" dirty="0" smtClean="0"/>
              <a:t>(Synthetic Partitioning)</a:t>
            </a:r>
            <a:endParaRPr lang="en-US" dirty="0"/>
          </a:p>
        </p:txBody>
      </p:sp>
      <p:sp>
        <p:nvSpPr>
          <p:cNvPr id="6" name="Right Arrow 5"/>
          <p:cNvSpPr/>
          <p:nvPr/>
        </p:nvSpPr>
        <p:spPr>
          <a:xfrm>
            <a:off x="2438400" y="2362200"/>
            <a:ext cx="446088"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98723" name="Content Placeholder 9" descr="LA-Tiny.png"/>
          <p:cNvPicPr>
            <a:picLocks noGrp="1" noChangeAspect="1"/>
          </p:cNvPicPr>
          <p:nvPr>
            <p:ph idx="1"/>
          </p:nvPr>
        </p:nvPicPr>
        <p:blipFill>
          <a:blip r:embed="rId3" cstate="print"/>
          <a:srcRect/>
          <a:stretch>
            <a:fillRect/>
          </a:stretch>
        </p:blipFill>
        <p:spPr>
          <a:xfrm>
            <a:off x="2971800" y="1758950"/>
            <a:ext cx="1333500" cy="1552575"/>
          </a:xfrm>
        </p:spPr>
      </p:pic>
      <p:pic>
        <p:nvPicPr>
          <p:cNvPr id="798724" name="Picture 7" descr="SyntheticArchTiny.png"/>
          <p:cNvPicPr>
            <a:picLocks noChangeAspect="1"/>
          </p:cNvPicPr>
          <p:nvPr/>
        </p:nvPicPr>
        <p:blipFill>
          <a:blip r:embed="rId4" cstate="print"/>
          <a:srcRect/>
          <a:stretch>
            <a:fillRect/>
          </a:stretch>
        </p:blipFill>
        <p:spPr bwMode="auto">
          <a:xfrm>
            <a:off x="5086350" y="1730375"/>
            <a:ext cx="1695450" cy="1581150"/>
          </a:xfrm>
          <a:prstGeom prst="rect">
            <a:avLst/>
          </a:prstGeom>
          <a:noFill/>
          <a:ln w="9525">
            <a:noFill/>
            <a:miter lim="800000"/>
            <a:headEnd/>
            <a:tailEnd/>
          </a:ln>
        </p:spPr>
      </p:pic>
      <p:sp>
        <p:nvSpPr>
          <p:cNvPr id="9" name="Right Arrow 8"/>
          <p:cNvSpPr/>
          <p:nvPr/>
        </p:nvSpPr>
        <p:spPr>
          <a:xfrm>
            <a:off x="4506913" y="2362200"/>
            <a:ext cx="446087"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ed Rectangle 11"/>
          <p:cNvSpPr/>
          <p:nvPr/>
        </p:nvSpPr>
        <p:spPr>
          <a:xfrm>
            <a:off x="304800" y="2819400"/>
            <a:ext cx="20574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bg1"/>
                </a:solidFill>
              </a:rPr>
              <a:t>         ….</a:t>
            </a:r>
          </a:p>
          <a:p>
            <a:pPr fontAlgn="auto">
              <a:spcBef>
                <a:spcPts val="0"/>
              </a:spcBef>
              <a:spcAft>
                <a:spcPts val="0"/>
              </a:spcAft>
              <a:defRPr/>
            </a:pPr>
            <a:endParaRPr lang="en-US" b="1" dirty="0">
              <a:solidFill>
                <a:schemeClr val="bg1"/>
              </a:solidFill>
            </a:endParaRPr>
          </a:p>
          <a:p>
            <a:pPr fontAlgn="auto">
              <a:spcBef>
                <a:spcPts val="0"/>
              </a:spcBef>
              <a:spcAft>
                <a:spcPts val="0"/>
              </a:spcAft>
              <a:defRPr/>
            </a:pPr>
            <a:r>
              <a:rPr lang="en-US" b="1" dirty="0">
                <a:solidFill>
                  <a:schemeClr val="bg1"/>
                </a:solidFill>
              </a:rPr>
              <a:t>b = [(a</a:t>
            </a:r>
            <a:r>
              <a:rPr lang="en-US" b="1" dirty="0">
                <a:solidFill>
                  <a:srgbClr val="C00000"/>
                </a:solidFill>
                <a:latin typeface="Symbol"/>
                <a:ea typeface="Times New Roman"/>
                <a:cs typeface="Times New Roman"/>
              </a:rPr>
              <a:t> Å </a:t>
            </a:r>
            <a:r>
              <a:rPr lang="en-US" b="1" dirty="0">
                <a:solidFill>
                  <a:schemeClr val="bg1"/>
                </a:solidFill>
              </a:rPr>
              <a:t>s)</a:t>
            </a:r>
            <a:r>
              <a:rPr lang="en-US" b="1" baseline="30000" dirty="0">
                <a:solidFill>
                  <a:schemeClr val="bg1"/>
                </a:solidFill>
              </a:rPr>
              <a:t>2</a:t>
            </a:r>
            <a:r>
              <a:rPr lang="en-US" b="1" dirty="0">
                <a:solidFill>
                  <a:schemeClr val="bg1"/>
                </a:solidFill>
              </a:rPr>
              <a:t> +</a:t>
            </a:r>
          </a:p>
          <a:p>
            <a:pPr fontAlgn="auto">
              <a:spcBef>
                <a:spcPts val="0"/>
              </a:spcBef>
              <a:spcAft>
                <a:spcPts val="0"/>
              </a:spcAft>
              <a:defRPr/>
            </a:pPr>
            <a:r>
              <a:rPr lang="en-US" b="1" dirty="0">
                <a:solidFill>
                  <a:schemeClr val="bg1"/>
                </a:solidFill>
              </a:rPr>
              <a:t>        (a</a:t>
            </a:r>
            <a:r>
              <a:rPr lang="en-US" b="1" dirty="0">
                <a:solidFill>
                  <a:srgbClr val="C00000"/>
                </a:solidFill>
                <a:latin typeface="Symbol"/>
                <a:ea typeface="Times New Roman"/>
                <a:cs typeface="Times New Roman"/>
              </a:rPr>
              <a:t> Å </a:t>
            </a:r>
            <a:r>
              <a:rPr lang="en-US" b="1" dirty="0">
                <a:solidFill>
                  <a:schemeClr val="bg1"/>
                </a:solidFill>
              </a:rPr>
              <a:t>sp)</a:t>
            </a:r>
            <a:r>
              <a:rPr lang="en-US" b="1" baseline="30000" dirty="0">
                <a:solidFill>
                  <a:schemeClr val="bg1"/>
                </a:solidFill>
              </a:rPr>
              <a:t>2</a:t>
            </a:r>
            <a:r>
              <a:rPr lang="en-US" b="1" dirty="0">
                <a:solidFill>
                  <a:schemeClr val="bg1"/>
                </a:solidFill>
              </a:rPr>
              <a:t>]</a:t>
            </a:r>
            <a:r>
              <a:rPr lang="en-US" b="1" baseline="30000" dirty="0">
                <a:solidFill>
                  <a:schemeClr val="bg1"/>
                </a:solidFill>
              </a:rPr>
              <a:t>1/2 </a:t>
            </a:r>
          </a:p>
        </p:txBody>
      </p:sp>
      <p:sp>
        <p:nvSpPr>
          <p:cNvPr id="11" name="Rounded Rectangle 10"/>
          <p:cNvSpPr/>
          <p:nvPr/>
        </p:nvSpPr>
        <p:spPr>
          <a:xfrm>
            <a:off x="304800" y="1570038"/>
            <a:ext cx="20574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b="1" dirty="0">
                <a:solidFill>
                  <a:schemeClr val="bg1"/>
                </a:solidFill>
                <a:latin typeface="Times New Roman"/>
                <a:ea typeface="Times New Roman"/>
              </a:rPr>
              <a:t>((PL C)  (partition t)   </a:t>
            </a:r>
          </a:p>
          <a:p>
            <a:pPr fontAlgn="auto">
              <a:spcBef>
                <a:spcPts val="0"/>
              </a:spcBef>
              <a:spcAft>
                <a:spcPts val="0"/>
              </a:spcAft>
              <a:defRPr/>
            </a:pPr>
            <a:r>
              <a:rPr lang="en-US" sz="1400" b="1" dirty="0">
                <a:solidFill>
                  <a:schemeClr val="bg1"/>
                </a:solidFill>
                <a:latin typeface="Times New Roman"/>
                <a:ea typeface="Times New Roman"/>
              </a:rPr>
              <a:t>    Mcore  </a:t>
            </a:r>
          </a:p>
          <a:p>
            <a:pPr fontAlgn="auto">
              <a:spcBef>
                <a:spcPts val="0"/>
              </a:spcBef>
              <a:spcAft>
                <a:spcPts val="0"/>
              </a:spcAft>
              <a:defRPr/>
            </a:pPr>
            <a:r>
              <a:rPr lang="en-US" sz="1400" b="1" dirty="0">
                <a:solidFill>
                  <a:schemeClr val="bg1"/>
                </a:solidFill>
                <a:latin typeface="Times New Roman"/>
                <a:ea typeface="Times New Roman"/>
              </a:rPr>
              <a:t>   (Threads MS) </a:t>
            </a:r>
          </a:p>
          <a:p>
            <a:pPr fontAlgn="auto">
              <a:spcBef>
                <a:spcPts val="0"/>
              </a:spcBef>
              <a:spcAft>
                <a:spcPts val="0"/>
              </a:spcAft>
              <a:defRPr/>
            </a:pPr>
            <a:r>
              <a:rPr lang="en-US" sz="1400" b="1" dirty="0">
                <a:solidFill>
                  <a:schemeClr val="bg1"/>
                </a:solidFill>
                <a:latin typeface="Times New Roman"/>
                <a:ea typeface="Times New Roman"/>
              </a:rPr>
              <a:t>   (LoadLevel </a:t>
            </a:r>
          </a:p>
          <a:p>
            <a:pPr fontAlgn="auto">
              <a:spcBef>
                <a:spcPts val="0"/>
              </a:spcBef>
              <a:spcAft>
                <a:spcPts val="0"/>
              </a:spcAft>
              <a:defRPr/>
            </a:pPr>
            <a:r>
              <a:rPr lang="en-US" sz="1400" b="1" dirty="0">
                <a:solidFill>
                  <a:schemeClr val="bg1"/>
                </a:solidFill>
                <a:latin typeface="Times New Roman"/>
                <a:ea typeface="Times New Roman"/>
              </a:rPr>
              <a:t>             (SliceSize 5)))</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Generation: Logical Architecture</a:t>
            </a:r>
            <a:br>
              <a:rPr lang="en-US" dirty="0" smtClean="0"/>
            </a:br>
            <a:r>
              <a:rPr lang="en-US" dirty="0" smtClean="0"/>
              <a:t>(Synthetic Partitioning)</a:t>
            </a:r>
            <a:endParaRPr lang="en-US" dirty="0"/>
          </a:p>
        </p:txBody>
      </p:sp>
      <p:sp>
        <p:nvSpPr>
          <p:cNvPr id="12620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Book Antiqua" pitchFamily="18" charset="0"/>
            </a:endParaRPr>
          </a:p>
        </p:txBody>
      </p:sp>
      <p:graphicFrame>
        <p:nvGraphicFramePr>
          <p:cNvPr id="126198" name="Object 246"/>
          <p:cNvGraphicFramePr>
            <a:graphicFrameLocks noChangeAspect="1"/>
          </p:cNvGraphicFramePr>
          <p:nvPr/>
        </p:nvGraphicFramePr>
        <p:xfrm>
          <a:off x="2743200" y="1676400"/>
          <a:ext cx="3886200" cy="4816475"/>
        </p:xfrm>
        <a:graphic>
          <a:graphicData uri="http://schemas.openxmlformats.org/presentationml/2006/ole">
            <p:oleObj spid="_x0000_s126198" name="Visio" r:id="rId4" imgW="7080184" imgH="8794710" progId="Visio.Drawing.11">
              <p:embed/>
            </p:oleObj>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Generation: Logical Architecture</a:t>
            </a:r>
            <a:br>
              <a:rPr lang="en-US" dirty="0" smtClean="0"/>
            </a:br>
            <a:r>
              <a:rPr lang="en-US" dirty="0" smtClean="0"/>
              <a:t>(Cloning and Specializing)</a:t>
            </a:r>
            <a:endParaRPr lang="en-US" dirty="0"/>
          </a:p>
        </p:txBody>
      </p:sp>
      <p:sp>
        <p:nvSpPr>
          <p:cNvPr id="6" name="Right Arrow 5"/>
          <p:cNvSpPr/>
          <p:nvPr/>
        </p:nvSpPr>
        <p:spPr>
          <a:xfrm>
            <a:off x="2373313" y="2362200"/>
            <a:ext cx="446087"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00771" name="Content Placeholder 9" descr="LA-Tiny.png"/>
          <p:cNvPicPr>
            <a:picLocks noGrp="1" noChangeAspect="1"/>
          </p:cNvPicPr>
          <p:nvPr>
            <p:ph idx="1"/>
          </p:nvPr>
        </p:nvPicPr>
        <p:blipFill>
          <a:blip r:embed="rId3" cstate="print"/>
          <a:srcRect/>
          <a:stretch>
            <a:fillRect/>
          </a:stretch>
        </p:blipFill>
        <p:spPr>
          <a:xfrm>
            <a:off x="2906713" y="1758950"/>
            <a:ext cx="1333500" cy="1552575"/>
          </a:xfrm>
        </p:spPr>
      </p:pic>
      <p:pic>
        <p:nvPicPr>
          <p:cNvPr id="800772" name="Picture 7" descr="SyntheticArchTiny.png"/>
          <p:cNvPicPr>
            <a:picLocks noChangeAspect="1"/>
          </p:cNvPicPr>
          <p:nvPr/>
        </p:nvPicPr>
        <p:blipFill>
          <a:blip r:embed="rId4" cstate="print"/>
          <a:srcRect/>
          <a:stretch>
            <a:fillRect/>
          </a:stretch>
        </p:blipFill>
        <p:spPr bwMode="auto">
          <a:xfrm>
            <a:off x="4705350" y="1730375"/>
            <a:ext cx="1695450" cy="1581150"/>
          </a:xfrm>
          <a:prstGeom prst="rect">
            <a:avLst/>
          </a:prstGeom>
          <a:noFill/>
          <a:ln w="9525">
            <a:noFill/>
            <a:miter lim="800000"/>
            <a:headEnd/>
            <a:tailEnd/>
          </a:ln>
        </p:spPr>
      </p:pic>
      <p:sp>
        <p:nvSpPr>
          <p:cNvPr id="9" name="Right Arrow 8"/>
          <p:cNvSpPr/>
          <p:nvPr/>
        </p:nvSpPr>
        <p:spPr>
          <a:xfrm>
            <a:off x="4278313" y="2362200"/>
            <a:ext cx="446087"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ed Rectangle 11"/>
          <p:cNvSpPr/>
          <p:nvPr/>
        </p:nvSpPr>
        <p:spPr>
          <a:xfrm>
            <a:off x="304800" y="2819400"/>
            <a:ext cx="20574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bg1"/>
                </a:solidFill>
              </a:rPr>
              <a:t>         ….</a:t>
            </a:r>
          </a:p>
          <a:p>
            <a:pPr fontAlgn="auto">
              <a:spcBef>
                <a:spcPts val="0"/>
              </a:spcBef>
              <a:spcAft>
                <a:spcPts val="0"/>
              </a:spcAft>
              <a:defRPr/>
            </a:pPr>
            <a:endParaRPr lang="en-US" b="1" dirty="0">
              <a:solidFill>
                <a:schemeClr val="bg1"/>
              </a:solidFill>
            </a:endParaRPr>
          </a:p>
          <a:p>
            <a:pPr fontAlgn="auto">
              <a:spcBef>
                <a:spcPts val="0"/>
              </a:spcBef>
              <a:spcAft>
                <a:spcPts val="0"/>
              </a:spcAft>
              <a:defRPr/>
            </a:pPr>
            <a:r>
              <a:rPr lang="en-US" b="1" dirty="0">
                <a:solidFill>
                  <a:schemeClr val="bg1"/>
                </a:solidFill>
              </a:rPr>
              <a:t>b = [(a</a:t>
            </a:r>
            <a:r>
              <a:rPr lang="en-US" b="1" dirty="0">
                <a:solidFill>
                  <a:srgbClr val="C00000"/>
                </a:solidFill>
                <a:latin typeface="Symbol"/>
                <a:ea typeface="Times New Roman"/>
                <a:cs typeface="Times New Roman"/>
              </a:rPr>
              <a:t> Å </a:t>
            </a:r>
            <a:r>
              <a:rPr lang="en-US" b="1" dirty="0">
                <a:solidFill>
                  <a:schemeClr val="bg1"/>
                </a:solidFill>
              </a:rPr>
              <a:t>s)</a:t>
            </a:r>
            <a:r>
              <a:rPr lang="en-US" b="1" baseline="30000" dirty="0">
                <a:solidFill>
                  <a:schemeClr val="bg1"/>
                </a:solidFill>
              </a:rPr>
              <a:t>2</a:t>
            </a:r>
            <a:r>
              <a:rPr lang="en-US" b="1" dirty="0">
                <a:solidFill>
                  <a:schemeClr val="bg1"/>
                </a:solidFill>
              </a:rPr>
              <a:t> +</a:t>
            </a:r>
          </a:p>
          <a:p>
            <a:pPr fontAlgn="auto">
              <a:spcBef>
                <a:spcPts val="0"/>
              </a:spcBef>
              <a:spcAft>
                <a:spcPts val="0"/>
              </a:spcAft>
              <a:defRPr/>
            </a:pPr>
            <a:r>
              <a:rPr lang="en-US" b="1" dirty="0">
                <a:solidFill>
                  <a:schemeClr val="bg1"/>
                </a:solidFill>
              </a:rPr>
              <a:t>        (a</a:t>
            </a:r>
            <a:r>
              <a:rPr lang="en-US" b="1" dirty="0">
                <a:solidFill>
                  <a:srgbClr val="C00000"/>
                </a:solidFill>
                <a:latin typeface="Symbol"/>
                <a:ea typeface="Times New Roman"/>
                <a:cs typeface="Times New Roman"/>
              </a:rPr>
              <a:t> Å </a:t>
            </a:r>
            <a:r>
              <a:rPr lang="en-US" b="1" dirty="0">
                <a:solidFill>
                  <a:schemeClr val="bg1"/>
                </a:solidFill>
              </a:rPr>
              <a:t>sp)</a:t>
            </a:r>
            <a:r>
              <a:rPr lang="en-US" b="1" baseline="30000" dirty="0">
                <a:solidFill>
                  <a:schemeClr val="bg1"/>
                </a:solidFill>
              </a:rPr>
              <a:t>2</a:t>
            </a:r>
            <a:r>
              <a:rPr lang="en-US" b="1" dirty="0">
                <a:solidFill>
                  <a:schemeClr val="bg1"/>
                </a:solidFill>
              </a:rPr>
              <a:t>]</a:t>
            </a:r>
            <a:r>
              <a:rPr lang="en-US" b="1" baseline="30000" dirty="0">
                <a:solidFill>
                  <a:schemeClr val="bg1"/>
                </a:solidFill>
              </a:rPr>
              <a:t>1/2 </a:t>
            </a:r>
          </a:p>
        </p:txBody>
      </p:sp>
      <p:sp>
        <p:nvSpPr>
          <p:cNvPr id="11" name="Right Arrow 10"/>
          <p:cNvSpPr/>
          <p:nvPr/>
        </p:nvSpPr>
        <p:spPr>
          <a:xfrm>
            <a:off x="6488113" y="2362200"/>
            <a:ext cx="446087"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00776" name="Picture 13" descr="ClonedTiny.png"/>
          <p:cNvPicPr>
            <a:picLocks noChangeAspect="1"/>
          </p:cNvPicPr>
          <p:nvPr/>
        </p:nvPicPr>
        <p:blipFill>
          <a:blip r:embed="rId5" cstate="print"/>
          <a:srcRect/>
          <a:stretch>
            <a:fillRect/>
          </a:stretch>
        </p:blipFill>
        <p:spPr bwMode="auto">
          <a:xfrm>
            <a:off x="6934200" y="1758950"/>
            <a:ext cx="1676400" cy="1695450"/>
          </a:xfrm>
          <a:prstGeom prst="rect">
            <a:avLst/>
          </a:prstGeom>
          <a:noFill/>
          <a:ln w="9525">
            <a:noFill/>
            <a:miter lim="800000"/>
            <a:headEnd/>
            <a:tailEnd/>
          </a:ln>
        </p:spPr>
      </p:pic>
      <p:sp>
        <p:nvSpPr>
          <p:cNvPr id="15" name="Rounded Rectangle 14"/>
          <p:cNvSpPr/>
          <p:nvPr/>
        </p:nvSpPr>
        <p:spPr>
          <a:xfrm>
            <a:off x="304800" y="1570038"/>
            <a:ext cx="20574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b="1" dirty="0">
                <a:solidFill>
                  <a:schemeClr val="bg1"/>
                </a:solidFill>
                <a:latin typeface="Times New Roman"/>
                <a:ea typeface="Times New Roman"/>
              </a:rPr>
              <a:t>((PL C)  (partition t)   </a:t>
            </a:r>
          </a:p>
          <a:p>
            <a:pPr fontAlgn="auto">
              <a:spcBef>
                <a:spcPts val="0"/>
              </a:spcBef>
              <a:spcAft>
                <a:spcPts val="0"/>
              </a:spcAft>
              <a:defRPr/>
            </a:pPr>
            <a:r>
              <a:rPr lang="en-US" sz="1400" b="1" dirty="0">
                <a:solidFill>
                  <a:schemeClr val="bg1"/>
                </a:solidFill>
                <a:latin typeface="Times New Roman"/>
                <a:ea typeface="Times New Roman"/>
              </a:rPr>
              <a:t>    Mcore  </a:t>
            </a:r>
          </a:p>
          <a:p>
            <a:pPr fontAlgn="auto">
              <a:spcBef>
                <a:spcPts val="0"/>
              </a:spcBef>
              <a:spcAft>
                <a:spcPts val="0"/>
              </a:spcAft>
              <a:defRPr/>
            </a:pPr>
            <a:r>
              <a:rPr lang="en-US" sz="1400" b="1" dirty="0">
                <a:solidFill>
                  <a:schemeClr val="bg1"/>
                </a:solidFill>
                <a:latin typeface="Times New Roman"/>
                <a:ea typeface="Times New Roman"/>
              </a:rPr>
              <a:t>   (Threads MS) </a:t>
            </a:r>
          </a:p>
          <a:p>
            <a:pPr fontAlgn="auto">
              <a:spcBef>
                <a:spcPts val="0"/>
              </a:spcBef>
              <a:spcAft>
                <a:spcPts val="0"/>
              </a:spcAft>
              <a:defRPr/>
            </a:pPr>
            <a:r>
              <a:rPr lang="en-US" sz="1400" b="1" dirty="0">
                <a:solidFill>
                  <a:schemeClr val="bg1"/>
                </a:solidFill>
                <a:latin typeface="Times New Roman"/>
                <a:ea typeface="Times New Roman"/>
              </a:rPr>
              <a:t>   (LoadLevel </a:t>
            </a:r>
          </a:p>
          <a:p>
            <a:pPr fontAlgn="auto">
              <a:spcBef>
                <a:spcPts val="0"/>
              </a:spcBef>
              <a:spcAft>
                <a:spcPts val="0"/>
              </a:spcAft>
              <a:defRPr/>
            </a:pPr>
            <a:r>
              <a:rPr lang="en-US" sz="1400" b="1" dirty="0">
                <a:solidFill>
                  <a:schemeClr val="bg1"/>
                </a:solidFill>
                <a:latin typeface="Times New Roman"/>
                <a:ea typeface="Times New Roman"/>
              </a:rPr>
              <a:t>             (SliceSize 5)))</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Generation: Logical Architecture</a:t>
            </a:r>
            <a:br>
              <a:rPr lang="en-US" dirty="0" smtClean="0"/>
            </a:br>
            <a:r>
              <a:rPr lang="en-US" dirty="0" smtClean="0"/>
              <a:t>(Cloning and Specializing)</a:t>
            </a:r>
            <a:endParaRPr lang="en-US" dirty="0"/>
          </a:p>
        </p:txBody>
      </p:sp>
      <p:pic>
        <p:nvPicPr>
          <p:cNvPr id="801794" name="Content Placeholder 3" descr="ClonedMedium.png"/>
          <p:cNvPicPr>
            <a:picLocks noGrp="1" noChangeAspect="1"/>
          </p:cNvPicPr>
          <p:nvPr>
            <p:ph idx="1"/>
          </p:nvPr>
        </p:nvPicPr>
        <p:blipFill>
          <a:blip r:embed="rId3" cstate="print"/>
          <a:srcRect/>
          <a:stretch>
            <a:fillRect/>
          </a:stretch>
        </p:blipFill>
        <p:spPr>
          <a:xfrm>
            <a:off x="1144587" y="1524000"/>
            <a:ext cx="6856413" cy="4606925"/>
          </a:xfrm>
        </p:spPr>
      </p:pic>
      <p:sp>
        <p:nvSpPr>
          <p:cNvPr id="4" name="Action Button: Forward or Next 3">
            <a:hlinkClick r:id="" action="ppaction://hlinkshowjump?jump=lastslideviewed" highlightClick="1"/>
          </p:cNvPr>
          <p:cNvSpPr/>
          <p:nvPr/>
        </p:nvSpPr>
        <p:spPr>
          <a:xfrm>
            <a:off x="5867400" y="5826125"/>
            <a:ext cx="2819400" cy="609600"/>
          </a:xfrm>
          <a:prstGeom prst="actionButtonForwardNex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Return IF jumped to here out of sequence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Never Reprogram </a:t>
            </a:r>
            <a:r>
              <a:rPr lang="en-US" dirty="0" err="1" smtClean="0"/>
              <a:t>Again</a:t>
            </a:r>
            <a:r>
              <a:rPr lang="en-US" baseline="30000" dirty="0" err="1" smtClean="0"/>
              <a:t>TM</a:t>
            </a:r>
            <a:endParaRPr lang="en-US" dirty="0"/>
          </a:p>
        </p:txBody>
      </p:sp>
      <p:sp>
        <p:nvSpPr>
          <p:cNvPr id="75182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Book Antiqua" pitchFamily="18" charset="0"/>
            </a:endParaRPr>
          </a:p>
        </p:txBody>
      </p:sp>
      <p:graphicFrame>
        <p:nvGraphicFramePr>
          <p:cNvPr id="34817" name="Object 202"/>
          <p:cNvGraphicFramePr>
            <a:graphicFrameLocks noChangeAspect="1"/>
          </p:cNvGraphicFramePr>
          <p:nvPr/>
        </p:nvGraphicFramePr>
        <p:xfrm>
          <a:off x="2266950" y="1484313"/>
          <a:ext cx="5200650" cy="5108575"/>
        </p:xfrm>
        <a:graphic>
          <a:graphicData uri="http://schemas.openxmlformats.org/presentationml/2006/ole">
            <p:oleObj spid="_x0000_s751818" name="Visio" r:id="rId4" imgW="6206750" imgH="6092671" progId="Visio.Drawing.11">
              <p:embed/>
            </p:oleObj>
          </a:graphicData>
        </a:graphic>
      </p:graphicFrame>
      <p:pic>
        <p:nvPicPr>
          <p:cNvPr id="751821" name="Ink 2"/>
          <p:cNvPicPr>
            <a:picLocks noRot="1" noChangeAspect="1" noEditPoints="1" noChangeArrowheads="1" noChangeShapeType="1"/>
          </p:cNvPicPr>
          <p:nvPr/>
        </p:nvPicPr>
        <p:blipFill>
          <a:blip r:embed="rId5"/>
          <a:srcRect/>
          <a:stretch>
            <a:fillRect/>
          </a:stretch>
        </p:blipFill>
        <p:spPr bwMode="auto">
          <a:xfrm>
            <a:off x="342493600" y="83902550"/>
            <a:ext cx="0" cy="0"/>
          </a:xfrm>
          <a:prstGeom prst="rect">
            <a:avLst/>
          </a:prstGeom>
          <a:noFill/>
          <a:ln w="9525">
            <a:noFill/>
            <a:miter lim="800000"/>
            <a:headEnd/>
            <a:tailEnd/>
          </a:ln>
        </p:spPr>
      </p:pic>
      <p:grpSp>
        <p:nvGrpSpPr>
          <p:cNvPr id="751822" name="Group 10"/>
          <p:cNvGrpSpPr>
            <a:grpSpLocks/>
          </p:cNvGrpSpPr>
          <p:nvPr/>
        </p:nvGrpSpPr>
        <p:grpSpPr bwMode="auto">
          <a:xfrm>
            <a:off x="595313" y="3200400"/>
            <a:ext cx="2681287" cy="923925"/>
            <a:chOff x="594610" y="3200400"/>
            <a:chExt cx="2681990" cy="923330"/>
          </a:xfrm>
        </p:grpSpPr>
        <p:sp>
          <p:nvSpPr>
            <p:cNvPr id="4" name="Flowchart: Document 3"/>
            <p:cNvSpPr/>
            <p:nvPr/>
          </p:nvSpPr>
          <p:spPr>
            <a:xfrm>
              <a:off x="594610" y="3200400"/>
              <a:ext cx="2681990" cy="913811"/>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b="1" baseline="30000" dirty="0">
                <a:solidFill>
                  <a:schemeClr val="bg1"/>
                </a:solidFill>
              </a:endParaRPr>
            </a:p>
          </p:txBody>
        </p:sp>
        <p:sp>
          <p:nvSpPr>
            <p:cNvPr id="751831" name="TextBox 9"/>
            <p:cNvSpPr txBox="1">
              <a:spLocks noChangeArrowheads="1"/>
            </p:cNvSpPr>
            <p:nvPr/>
          </p:nvSpPr>
          <p:spPr bwMode="auto">
            <a:xfrm>
              <a:off x="594610" y="3200400"/>
              <a:ext cx="2681990" cy="923330"/>
            </a:xfrm>
            <a:prstGeom prst="rect">
              <a:avLst/>
            </a:prstGeom>
            <a:noFill/>
            <a:ln w="9525">
              <a:noFill/>
              <a:miter lim="800000"/>
              <a:headEnd/>
              <a:tailEnd/>
            </a:ln>
          </p:spPr>
          <p:txBody>
            <a:bodyPr>
              <a:spAutoFit/>
            </a:bodyPr>
            <a:lstStyle/>
            <a:p>
              <a:r>
                <a:rPr lang="en-US" b="1">
                  <a:solidFill>
                    <a:schemeClr val="bg1"/>
                  </a:solidFill>
                  <a:latin typeface="Book Antiqua" pitchFamily="18" charset="0"/>
                </a:rPr>
                <a:t>//Sobel Edge Detection</a:t>
              </a:r>
            </a:p>
            <a:p>
              <a:r>
                <a:rPr lang="en-US" b="1">
                  <a:solidFill>
                    <a:schemeClr val="bg1"/>
                  </a:solidFill>
                  <a:latin typeface="Book Antiqua" pitchFamily="18" charset="0"/>
                </a:rPr>
                <a:t>b=[(a</a:t>
              </a:r>
              <a:r>
                <a:rPr lang="en-US" b="1">
                  <a:solidFill>
                    <a:srgbClr val="C00000"/>
                  </a:solidFill>
                  <a:latin typeface="Symbol" pitchFamily="18" charset="2"/>
                  <a:cs typeface="Times New Roman" pitchFamily="18" charset="0"/>
                </a:rPr>
                <a:t> Å </a:t>
              </a:r>
              <a:r>
                <a:rPr lang="en-US" b="1">
                  <a:solidFill>
                    <a:schemeClr val="bg1"/>
                  </a:solidFill>
                  <a:latin typeface="Book Antiqua" pitchFamily="18" charset="0"/>
                </a:rPr>
                <a:t>s)</a:t>
              </a:r>
              <a:r>
                <a:rPr lang="en-US" b="1" baseline="30000">
                  <a:solidFill>
                    <a:schemeClr val="bg1"/>
                  </a:solidFill>
                  <a:latin typeface="Book Antiqua" pitchFamily="18" charset="0"/>
                </a:rPr>
                <a:t>2</a:t>
              </a:r>
              <a:r>
                <a:rPr lang="en-US" b="1">
                  <a:solidFill>
                    <a:schemeClr val="bg1"/>
                  </a:solidFill>
                  <a:latin typeface="Book Antiqua" pitchFamily="18" charset="0"/>
                </a:rPr>
                <a:t> +(a</a:t>
              </a:r>
              <a:r>
                <a:rPr lang="en-US" b="1">
                  <a:solidFill>
                    <a:srgbClr val="C00000"/>
                  </a:solidFill>
                  <a:latin typeface="Symbol" pitchFamily="18" charset="2"/>
                  <a:cs typeface="Times New Roman" pitchFamily="18" charset="0"/>
                </a:rPr>
                <a:t> Å </a:t>
              </a:r>
              <a:r>
                <a:rPr lang="en-US" b="1">
                  <a:solidFill>
                    <a:schemeClr val="bg1"/>
                  </a:solidFill>
                  <a:latin typeface="Book Antiqua" pitchFamily="18" charset="0"/>
                </a:rPr>
                <a:t>sp)</a:t>
              </a:r>
              <a:r>
                <a:rPr lang="en-US" b="1" baseline="30000">
                  <a:solidFill>
                    <a:schemeClr val="bg1"/>
                  </a:solidFill>
                  <a:latin typeface="Book Antiqua" pitchFamily="18" charset="0"/>
                </a:rPr>
                <a:t>2</a:t>
              </a:r>
              <a:r>
                <a:rPr lang="en-US" b="1">
                  <a:solidFill>
                    <a:schemeClr val="bg1"/>
                  </a:solidFill>
                  <a:latin typeface="Book Antiqua" pitchFamily="18" charset="0"/>
                </a:rPr>
                <a:t>]</a:t>
              </a:r>
              <a:r>
                <a:rPr lang="en-US" b="1" baseline="30000">
                  <a:solidFill>
                    <a:schemeClr val="bg1"/>
                  </a:solidFill>
                  <a:latin typeface="Book Antiqua" pitchFamily="18" charset="0"/>
                </a:rPr>
                <a:t>1/2 </a:t>
              </a:r>
            </a:p>
            <a:p>
              <a:endParaRPr lang="en-US">
                <a:latin typeface="Book Antiqua" pitchFamily="18" charset="0"/>
              </a:endParaRPr>
            </a:p>
          </p:txBody>
        </p:sp>
      </p:grpSp>
      <p:grpSp>
        <p:nvGrpSpPr>
          <p:cNvPr id="13" name="Group 12"/>
          <p:cNvGrpSpPr>
            <a:grpSpLocks/>
          </p:cNvGrpSpPr>
          <p:nvPr/>
        </p:nvGrpSpPr>
        <p:grpSpPr bwMode="auto">
          <a:xfrm>
            <a:off x="595313" y="4038600"/>
            <a:ext cx="2833687" cy="1447800"/>
            <a:chOff x="594610" y="4038600"/>
            <a:chExt cx="2834390" cy="1447800"/>
          </a:xfrm>
        </p:grpSpPr>
        <p:grpSp>
          <p:nvGrpSpPr>
            <p:cNvPr id="751825" name="Group 4"/>
            <p:cNvGrpSpPr>
              <a:grpSpLocks/>
            </p:cNvGrpSpPr>
            <p:nvPr/>
          </p:nvGrpSpPr>
          <p:grpSpPr bwMode="auto">
            <a:xfrm>
              <a:off x="594610" y="4038600"/>
              <a:ext cx="2834390" cy="1447800"/>
              <a:chOff x="2266950" y="4038600"/>
              <a:chExt cx="1162050" cy="962026"/>
            </a:xfrm>
          </p:grpSpPr>
          <p:sp>
            <p:nvSpPr>
              <p:cNvPr id="7" name="Flowchart: Document 6"/>
              <p:cNvSpPr/>
              <p:nvPr/>
            </p:nvSpPr>
            <p:spPr>
              <a:xfrm>
                <a:off x="2419286" y="4038600"/>
                <a:ext cx="1009714" cy="761604"/>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lowchart: Document 7"/>
              <p:cNvSpPr/>
              <p:nvPr/>
            </p:nvSpPr>
            <p:spPr>
              <a:xfrm>
                <a:off x="2343118" y="4105056"/>
                <a:ext cx="1009714" cy="76265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Flowchart: Document 8"/>
              <p:cNvSpPr/>
              <p:nvPr/>
            </p:nvSpPr>
            <p:spPr>
              <a:xfrm>
                <a:off x="2266950" y="4239022"/>
                <a:ext cx="1009714" cy="761604"/>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51826" name="Rectangle 11"/>
            <p:cNvSpPr>
              <a:spLocks noChangeArrowheads="1"/>
            </p:cNvSpPr>
            <p:nvPr/>
          </p:nvSpPr>
          <p:spPr bwMode="auto">
            <a:xfrm>
              <a:off x="613660" y="4376968"/>
              <a:ext cx="2662940" cy="307777"/>
            </a:xfrm>
            <a:prstGeom prst="rect">
              <a:avLst/>
            </a:prstGeom>
            <a:noFill/>
            <a:ln w="9525">
              <a:noFill/>
              <a:miter lim="800000"/>
              <a:headEnd/>
              <a:tailEnd/>
            </a:ln>
          </p:spPr>
          <p:txBody>
            <a:bodyPr>
              <a:spAutoFit/>
            </a:bodyPr>
            <a:lstStyle/>
            <a:p>
              <a:r>
                <a:rPr lang="en-US" sz="1400" b="1">
                  <a:solidFill>
                    <a:schemeClr val="bg1"/>
                  </a:solidFill>
                  <a:latin typeface="Times New Roman" pitchFamily="18" charset="0"/>
                  <a:cs typeface="Times New Roman" pitchFamily="18" charset="0"/>
                </a:rPr>
                <a:t>((PL C)  (partition t) (ILP SSE))</a:t>
              </a:r>
            </a:p>
          </p:txBody>
        </p:sp>
      </p:grpSp>
      <p:sp>
        <p:nvSpPr>
          <p:cNvPr id="15" name="Flowchart: Stored Data 14"/>
          <p:cNvSpPr/>
          <p:nvPr/>
        </p:nvSpPr>
        <p:spPr>
          <a:xfrm>
            <a:off x="4800600" y="2057400"/>
            <a:ext cx="2286000" cy="1143000"/>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bg1"/>
                </a:solidFill>
              </a:rPr>
              <a:t>Instruction Level Parallelism with SSE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8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fontScale="90000"/>
          </a:bodyPr>
          <a:lstStyle/>
          <a:p>
            <a:pPr eaLnBrk="1" fontAlgn="auto" hangingPunct="1">
              <a:spcAft>
                <a:spcPts val="0"/>
              </a:spcAft>
              <a:defRPr/>
            </a:pPr>
            <a:r>
              <a:rPr lang="en-US" dirty="0" smtClean="0"/>
              <a:t>Generation: Physical Architecture</a:t>
            </a:r>
            <a:br>
              <a:rPr lang="en-US" dirty="0" smtClean="0"/>
            </a:br>
            <a:r>
              <a:rPr lang="en-US" dirty="0" smtClean="0"/>
              <a:t>(Finding Design Framework)</a:t>
            </a:r>
            <a:endParaRPr lang="en-US" dirty="0"/>
          </a:p>
        </p:txBody>
      </p:sp>
      <p:sp>
        <p:nvSpPr>
          <p:cNvPr id="6" name="Right Arrow 5"/>
          <p:cNvSpPr/>
          <p:nvPr/>
        </p:nvSpPr>
        <p:spPr>
          <a:xfrm>
            <a:off x="2362200" y="2514600"/>
            <a:ext cx="446088"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pic>
        <p:nvPicPr>
          <p:cNvPr id="802819" name="Content Placeholder 9" descr="LA-Tiny.png"/>
          <p:cNvPicPr>
            <a:picLocks noGrp="1" noChangeAspect="1"/>
          </p:cNvPicPr>
          <p:nvPr>
            <p:ph idx="1"/>
          </p:nvPr>
        </p:nvPicPr>
        <p:blipFill>
          <a:blip r:embed="rId3" cstate="print"/>
          <a:srcRect/>
          <a:stretch>
            <a:fillRect/>
          </a:stretch>
        </p:blipFill>
        <p:spPr>
          <a:xfrm>
            <a:off x="2857500" y="1758950"/>
            <a:ext cx="1333500" cy="1552575"/>
          </a:xfrm>
        </p:spPr>
      </p:pic>
      <p:pic>
        <p:nvPicPr>
          <p:cNvPr id="802820" name="Picture 7" descr="SyntheticArchTiny.png"/>
          <p:cNvPicPr>
            <a:picLocks noChangeAspect="1"/>
          </p:cNvPicPr>
          <p:nvPr/>
        </p:nvPicPr>
        <p:blipFill>
          <a:blip r:embed="rId4" cstate="print"/>
          <a:srcRect/>
          <a:stretch>
            <a:fillRect/>
          </a:stretch>
        </p:blipFill>
        <p:spPr bwMode="auto">
          <a:xfrm>
            <a:off x="4724400" y="1730375"/>
            <a:ext cx="1695450" cy="1581150"/>
          </a:xfrm>
          <a:prstGeom prst="rect">
            <a:avLst/>
          </a:prstGeom>
          <a:noFill/>
          <a:ln w="9525">
            <a:noFill/>
            <a:miter lim="800000"/>
            <a:headEnd/>
            <a:tailEnd/>
          </a:ln>
        </p:spPr>
      </p:pic>
      <p:sp>
        <p:nvSpPr>
          <p:cNvPr id="9" name="Right Arrow 8"/>
          <p:cNvSpPr/>
          <p:nvPr/>
        </p:nvSpPr>
        <p:spPr>
          <a:xfrm>
            <a:off x="4278313" y="2438400"/>
            <a:ext cx="446087"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ight Arrow 10"/>
          <p:cNvSpPr/>
          <p:nvPr/>
        </p:nvSpPr>
        <p:spPr>
          <a:xfrm rot="5400000">
            <a:off x="7466806" y="3625057"/>
            <a:ext cx="446087"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02823" name="Picture 13" descr="ClonedTiny.png"/>
          <p:cNvPicPr>
            <a:picLocks noChangeAspect="1"/>
          </p:cNvPicPr>
          <p:nvPr/>
        </p:nvPicPr>
        <p:blipFill>
          <a:blip r:embed="rId5" cstate="print"/>
          <a:srcRect/>
          <a:stretch>
            <a:fillRect/>
          </a:stretch>
        </p:blipFill>
        <p:spPr bwMode="auto">
          <a:xfrm>
            <a:off x="6934200" y="1758950"/>
            <a:ext cx="1676400" cy="1695450"/>
          </a:xfrm>
          <a:prstGeom prst="rect">
            <a:avLst/>
          </a:prstGeom>
          <a:noFill/>
          <a:ln w="9525">
            <a:noFill/>
            <a:miter lim="800000"/>
            <a:headEnd/>
            <a:tailEnd/>
          </a:ln>
        </p:spPr>
      </p:pic>
      <p:pic>
        <p:nvPicPr>
          <p:cNvPr id="802824" name="Picture 12" descr="DesignFrameworkTiny.png"/>
          <p:cNvPicPr>
            <a:picLocks noChangeAspect="1"/>
          </p:cNvPicPr>
          <p:nvPr/>
        </p:nvPicPr>
        <p:blipFill>
          <a:blip r:embed="rId6" cstate="print"/>
          <a:srcRect/>
          <a:stretch>
            <a:fillRect/>
          </a:stretch>
        </p:blipFill>
        <p:spPr bwMode="auto">
          <a:xfrm>
            <a:off x="6948488" y="4143375"/>
            <a:ext cx="1662112" cy="1752600"/>
          </a:xfrm>
          <a:prstGeom prst="rect">
            <a:avLst/>
          </a:prstGeom>
          <a:noFill/>
          <a:ln w="9525">
            <a:noFill/>
            <a:miter lim="800000"/>
            <a:headEnd/>
            <a:tailEnd/>
          </a:ln>
        </p:spPr>
      </p:pic>
      <p:sp>
        <p:nvSpPr>
          <p:cNvPr id="15" name="Right Arrow 14"/>
          <p:cNvSpPr/>
          <p:nvPr/>
        </p:nvSpPr>
        <p:spPr>
          <a:xfrm>
            <a:off x="6488113" y="2438400"/>
            <a:ext cx="446087"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ounded Rectangle 15"/>
          <p:cNvSpPr/>
          <p:nvPr/>
        </p:nvSpPr>
        <p:spPr>
          <a:xfrm>
            <a:off x="304800" y="2849563"/>
            <a:ext cx="20574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bg1"/>
                </a:solidFill>
              </a:rPr>
              <a:t>         ….</a:t>
            </a:r>
          </a:p>
          <a:p>
            <a:pPr fontAlgn="auto">
              <a:spcBef>
                <a:spcPts val="0"/>
              </a:spcBef>
              <a:spcAft>
                <a:spcPts val="0"/>
              </a:spcAft>
              <a:defRPr/>
            </a:pPr>
            <a:endParaRPr lang="en-US" b="1" dirty="0">
              <a:solidFill>
                <a:schemeClr val="bg1"/>
              </a:solidFill>
            </a:endParaRPr>
          </a:p>
          <a:p>
            <a:pPr fontAlgn="auto">
              <a:spcBef>
                <a:spcPts val="0"/>
              </a:spcBef>
              <a:spcAft>
                <a:spcPts val="0"/>
              </a:spcAft>
              <a:defRPr/>
            </a:pPr>
            <a:r>
              <a:rPr lang="en-US" b="1" dirty="0">
                <a:solidFill>
                  <a:schemeClr val="bg1"/>
                </a:solidFill>
              </a:rPr>
              <a:t>b = [(a</a:t>
            </a:r>
            <a:r>
              <a:rPr lang="en-US" b="1" dirty="0">
                <a:solidFill>
                  <a:srgbClr val="C00000"/>
                </a:solidFill>
                <a:latin typeface="Symbol"/>
                <a:ea typeface="Times New Roman"/>
                <a:cs typeface="Times New Roman"/>
              </a:rPr>
              <a:t> Å </a:t>
            </a:r>
            <a:r>
              <a:rPr lang="en-US" b="1" dirty="0">
                <a:solidFill>
                  <a:schemeClr val="bg1"/>
                </a:solidFill>
              </a:rPr>
              <a:t>s)</a:t>
            </a:r>
            <a:r>
              <a:rPr lang="en-US" b="1" baseline="30000" dirty="0">
                <a:solidFill>
                  <a:schemeClr val="bg1"/>
                </a:solidFill>
              </a:rPr>
              <a:t>2</a:t>
            </a:r>
            <a:r>
              <a:rPr lang="en-US" b="1" dirty="0">
                <a:solidFill>
                  <a:schemeClr val="bg1"/>
                </a:solidFill>
              </a:rPr>
              <a:t> +</a:t>
            </a:r>
          </a:p>
          <a:p>
            <a:pPr fontAlgn="auto">
              <a:spcBef>
                <a:spcPts val="0"/>
              </a:spcBef>
              <a:spcAft>
                <a:spcPts val="0"/>
              </a:spcAft>
              <a:defRPr/>
            </a:pPr>
            <a:r>
              <a:rPr lang="en-US" b="1" dirty="0">
                <a:solidFill>
                  <a:schemeClr val="bg1"/>
                </a:solidFill>
              </a:rPr>
              <a:t>        (a</a:t>
            </a:r>
            <a:r>
              <a:rPr lang="en-US" b="1" dirty="0">
                <a:solidFill>
                  <a:srgbClr val="C00000"/>
                </a:solidFill>
                <a:latin typeface="Symbol"/>
                <a:ea typeface="Times New Roman"/>
                <a:cs typeface="Times New Roman"/>
              </a:rPr>
              <a:t> Å </a:t>
            </a:r>
            <a:r>
              <a:rPr lang="en-US" b="1" dirty="0">
                <a:solidFill>
                  <a:schemeClr val="bg1"/>
                </a:solidFill>
              </a:rPr>
              <a:t>sp)</a:t>
            </a:r>
            <a:r>
              <a:rPr lang="en-US" b="1" baseline="30000" dirty="0">
                <a:solidFill>
                  <a:schemeClr val="bg1"/>
                </a:solidFill>
              </a:rPr>
              <a:t>2</a:t>
            </a:r>
            <a:r>
              <a:rPr lang="en-US" b="1" dirty="0">
                <a:solidFill>
                  <a:schemeClr val="bg1"/>
                </a:solidFill>
              </a:rPr>
              <a:t>]</a:t>
            </a:r>
            <a:r>
              <a:rPr lang="en-US" b="1" baseline="30000" dirty="0">
                <a:solidFill>
                  <a:schemeClr val="bg1"/>
                </a:solidFill>
              </a:rPr>
              <a:t>1/2 </a:t>
            </a:r>
          </a:p>
        </p:txBody>
      </p:sp>
      <p:sp>
        <p:nvSpPr>
          <p:cNvPr id="17" name="Rounded Rectangle 16"/>
          <p:cNvSpPr/>
          <p:nvPr/>
        </p:nvSpPr>
        <p:spPr>
          <a:xfrm>
            <a:off x="304800" y="1600200"/>
            <a:ext cx="20574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b="1" dirty="0">
                <a:solidFill>
                  <a:schemeClr val="bg1"/>
                </a:solidFill>
                <a:latin typeface="Times New Roman"/>
                <a:ea typeface="Times New Roman"/>
              </a:rPr>
              <a:t>((PL C)  (partition t)   </a:t>
            </a:r>
          </a:p>
          <a:p>
            <a:pPr fontAlgn="auto">
              <a:spcBef>
                <a:spcPts val="0"/>
              </a:spcBef>
              <a:spcAft>
                <a:spcPts val="0"/>
              </a:spcAft>
              <a:defRPr/>
            </a:pPr>
            <a:r>
              <a:rPr lang="en-US" sz="1400" b="1" dirty="0">
                <a:solidFill>
                  <a:schemeClr val="bg1"/>
                </a:solidFill>
                <a:latin typeface="Times New Roman"/>
                <a:ea typeface="Times New Roman"/>
              </a:rPr>
              <a:t>    Mcore  </a:t>
            </a:r>
          </a:p>
          <a:p>
            <a:pPr fontAlgn="auto">
              <a:spcBef>
                <a:spcPts val="0"/>
              </a:spcBef>
              <a:spcAft>
                <a:spcPts val="0"/>
              </a:spcAft>
              <a:defRPr/>
            </a:pPr>
            <a:r>
              <a:rPr lang="en-US" sz="1400" b="1" dirty="0">
                <a:solidFill>
                  <a:schemeClr val="bg1"/>
                </a:solidFill>
                <a:latin typeface="Times New Roman"/>
                <a:ea typeface="Times New Roman"/>
              </a:rPr>
              <a:t>   (Threads MS) </a:t>
            </a:r>
          </a:p>
          <a:p>
            <a:pPr fontAlgn="auto">
              <a:spcBef>
                <a:spcPts val="0"/>
              </a:spcBef>
              <a:spcAft>
                <a:spcPts val="0"/>
              </a:spcAft>
              <a:defRPr/>
            </a:pPr>
            <a:r>
              <a:rPr lang="en-US" sz="1400" b="1" dirty="0">
                <a:solidFill>
                  <a:schemeClr val="bg1"/>
                </a:solidFill>
                <a:latin typeface="Times New Roman"/>
                <a:ea typeface="Times New Roman"/>
              </a:rPr>
              <a:t>   (LoadLevel </a:t>
            </a:r>
          </a:p>
          <a:p>
            <a:pPr fontAlgn="auto">
              <a:spcBef>
                <a:spcPts val="0"/>
              </a:spcBef>
              <a:spcAft>
                <a:spcPts val="0"/>
              </a:spcAft>
              <a:defRPr/>
            </a:pPr>
            <a:r>
              <a:rPr lang="en-US" sz="1400" b="1" dirty="0">
                <a:solidFill>
                  <a:schemeClr val="bg1"/>
                </a:solidFill>
                <a:latin typeface="Times New Roman"/>
                <a:ea typeface="Times New Roman"/>
              </a:rPr>
              <a:t>             (SliceSize 5)))</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DesignFrameworkV2.PNG"/>
          <p:cNvPicPr>
            <a:picLocks noGrp="1" noChangeAspect="1"/>
          </p:cNvPicPr>
          <p:nvPr>
            <p:ph idx="1"/>
          </p:nvPr>
        </p:nvPicPr>
        <p:blipFill>
          <a:blip r:embed="rId3" cstate="print"/>
          <a:stretch>
            <a:fillRect/>
          </a:stretch>
        </p:blipFill>
        <p:spPr>
          <a:xfrm>
            <a:off x="1516320" y="1600201"/>
            <a:ext cx="5835257" cy="4495800"/>
          </a:xfrm>
        </p:spPr>
      </p:pic>
      <p:sp>
        <p:nvSpPr>
          <p:cNvPr id="2" name="Title 1"/>
          <p:cNvSpPr>
            <a:spLocks noGrp="1"/>
          </p:cNvSpPr>
          <p:nvPr>
            <p:ph type="title"/>
          </p:nvPr>
        </p:nvSpPr>
        <p:spPr>
          <a:xfrm>
            <a:off x="381000" y="274638"/>
            <a:ext cx="8458200" cy="1143000"/>
          </a:xfrm>
        </p:spPr>
        <p:txBody>
          <a:bodyPr>
            <a:normAutofit fontScale="90000"/>
          </a:bodyPr>
          <a:lstStyle/>
          <a:p>
            <a:pPr eaLnBrk="1" fontAlgn="auto" hangingPunct="1">
              <a:spcAft>
                <a:spcPts val="0"/>
              </a:spcAft>
              <a:defRPr/>
            </a:pPr>
            <a:r>
              <a:rPr lang="en-US" dirty="0" smtClean="0"/>
              <a:t>Physical Architecture (Threaded Slicer/Slicee Framework)</a:t>
            </a:r>
            <a:endParaRPr lang="en-US" dirty="0"/>
          </a:p>
        </p:txBody>
      </p:sp>
      <p:sp>
        <p:nvSpPr>
          <p:cNvPr id="4" name="Action Button: Forward or Next 3">
            <a:hlinkClick r:id="rId4" action="ppaction://hlinksldjump" highlightClick="1"/>
          </p:cNvPr>
          <p:cNvSpPr/>
          <p:nvPr/>
        </p:nvSpPr>
        <p:spPr>
          <a:xfrm>
            <a:off x="7086600" y="2514600"/>
            <a:ext cx="1143000" cy="1219200"/>
          </a:xfrm>
          <a:prstGeom prst="actionButtonForwardNex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Quick Peak at Thread Manager</a:t>
            </a:r>
            <a:endParaRPr lang="en-US" dirty="0"/>
          </a:p>
        </p:txBody>
      </p:sp>
      <p:sp>
        <p:nvSpPr>
          <p:cNvPr id="5" name="Action Button: Forward or Next 4">
            <a:hlinkClick r:id="rId5" action="ppaction://hlinksldjump" highlightClick="1"/>
          </p:cNvPr>
          <p:cNvSpPr/>
          <p:nvPr/>
        </p:nvSpPr>
        <p:spPr>
          <a:xfrm>
            <a:off x="6172200" y="4495800"/>
            <a:ext cx="2057400" cy="609600"/>
          </a:xfrm>
          <a:prstGeom prst="actionButtonForwardNex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Quick Peak at Edge Thread code</a:t>
            </a:r>
            <a:endParaRPr lang="en-US" dirty="0"/>
          </a:p>
        </p:txBody>
      </p:sp>
      <p:sp>
        <p:nvSpPr>
          <p:cNvPr id="6" name="Action Button: Forward or Next 5">
            <a:hlinkClick r:id="rId6" action="ppaction://hlinksldjump" highlightClick="1"/>
          </p:cNvPr>
          <p:cNvSpPr/>
          <p:nvPr/>
        </p:nvSpPr>
        <p:spPr>
          <a:xfrm>
            <a:off x="6172200" y="5257800"/>
            <a:ext cx="2057400" cy="609600"/>
          </a:xfrm>
          <a:prstGeom prst="actionButtonForwardNex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Quick Peak at Center Slice code</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 </a:t>
            </a:r>
            <a:r>
              <a:rPr lang="en-US" dirty="0" err="1" smtClean="0"/>
              <a:t>Slicee</a:t>
            </a:r>
            <a:endParaRPr lang="en-US" dirty="0"/>
          </a:p>
        </p:txBody>
      </p:sp>
      <p:sp>
        <p:nvSpPr>
          <p:cNvPr id="3" name="Content Placeholder 2"/>
          <p:cNvSpPr>
            <a:spLocks noGrp="1"/>
          </p:cNvSpPr>
          <p:nvPr>
            <p:ph idx="1"/>
          </p:nvPr>
        </p:nvSpPr>
        <p:spPr/>
        <p:txBody>
          <a:bodyPr>
            <a:normAutofit/>
          </a:bodyPr>
          <a:lstStyle/>
          <a:p>
            <a:pPr>
              <a:buNone/>
            </a:pPr>
            <a:r>
              <a:rPr lang="en-US" sz="2000" dirty="0" smtClean="0"/>
              <a:t>void </a:t>
            </a:r>
            <a:r>
              <a:rPr lang="en-US" sz="2000" b="1" dirty="0" smtClean="0">
                <a:solidFill>
                  <a:srgbClr val="FFFF00"/>
                </a:solidFill>
                <a:latin typeface="Times New Roman"/>
                <a:ea typeface="Times New Roman"/>
              </a:rPr>
              <a:t>?</a:t>
            </a:r>
            <a:r>
              <a:rPr lang="en-US" sz="2000" b="1" dirty="0" err="1" smtClean="0">
                <a:solidFill>
                  <a:srgbClr val="FFFF00"/>
                </a:solidFill>
                <a:latin typeface="Times New Roman"/>
                <a:ea typeface="Times New Roman"/>
              </a:rPr>
              <a:t>DoASlice</a:t>
            </a:r>
            <a:r>
              <a:rPr lang="en-US" sz="2000" b="1" dirty="0" smtClean="0">
                <a:solidFill>
                  <a:srgbClr val="FFFF00"/>
                </a:solidFill>
                <a:latin typeface="Times New Roman"/>
                <a:ea typeface="Times New Roman"/>
              </a:rPr>
              <a:t> </a:t>
            </a:r>
            <a:r>
              <a:rPr lang="en-US" sz="2000" dirty="0" smtClean="0"/>
              <a:t>(</a:t>
            </a:r>
            <a:r>
              <a:rPr lang="en-US" sz="2000" b="1" dirty="0" smtClean="0">
                <a:solidFill>
                  <a:srgbClr val="FFFF00"/>
                </a:solidFill>
                <a:latin typeface="Times New Roman"/>
                <a:ea typeface="Times New Roman"/>
              </a:rPr>
              <a:t>int</a:t>
            </a:r>
            <a:r>
              <a:rPr lang="en-US" sz="2000" dirty="0" smtClean="0"/>
              <a:t> </a:t>
            </a:r>
            <a:r>
              <a:rPr lang="en-US" sz="2000" b="1" dirty="0" smtClean="0">
                <a:solidFill>
                  <a:srgbClr val="FFFF00"/>
                </a:solidFill>
                <a:latin typeface="Times New Roman"/>
                <a:ea typeface="Times New Roman"/>
              </a:rPr>
              <a:t>* (Idex ?</a:t>
            </a:r>
            <a:r>
              <a:rPr lang="en-US" sz="2000" b="1" dirty="0" err="1" smtClean="0">
                <a:solidFill>
                  <a:srgbClr val="FFFF00"/>
                </a:solidFill>
                <a:latin typeface="Times New Roman"/>
                <a:ea typeface="Times New Roman"/>
              </a:rPr>
              <a:t>SlicerConstraint</a:t>
            </a:r>
            <a:r>
              <a:rPr lang="en-US" sz="2000" b="1" dirty="0" smtClean="0">
                <a:solidFill>
                  <a:srgbClr val="FFFF00"/>
                </a:solidFill>
                <a:latin typeface="Times New Roman"/>
                <a:ea typeface="Times New Roman"/>
              </a:rPr>
              <a:t>)</a:t>
            </a:r>
            <a:r>
              <a:rPr lang="en-US" sz="2000" dirty="0" smtClean="0"/>
              <a:t>) </a:t>
            </a:r>
          </a:p>
          <a:p>
            <a:pPr>
              <a:buNone/>
            </a:pPr>
            <a:r>
              <a:rPr lang="en-US" sz="2000" dirty="0" smtClean="0"/>
              <a:t> { </a:t>
            </a:r>
          </a:p>
          <a:p>
            <a:pPr lvl="1">
              <a:buNone/>
            </a:pPr>
            <a:r>
              <a:rPr lang="en-US" sz="2000" b="1" dirty="0" smtClean="0">
                <a:solidFill>
                  <a:srgbClr val="FFFF00"/>
                </a:solidFill>
                <a:latin typeface="Times New Roman"/>
                <a:ea typeface="Times New Roman"/>
              </a:rPr>
              <a:t>{?ins-hw } </a:t>
            </a:r>
            <a:r>
              <a:rPr lang="en-US" sz="2000" dirty="0" smtClean="0"/>
              <a:t> </a:t>
            </a:r>
            <a:r>
              <a:rPr lang="en-US" sz="2000" b="1" dirty="0" smtClean="0">
                <a:solidFill>
                  <a:srgbClr val="FFFF00"/>
                </a:solidFill>
                <a:latin typeface="Times New Roman"/>
                <a:ea typeface="Times New Roman"/>
              </a:rPr>
              <a:t>(tags (constraints  ?</a:t>
            </a:r>
            <a:r>
              <a:rPr lang="en-US" sz="2000" b="1" dirty="0" err="1" smtClean="0">
                <a:solidFill>
                  <a:srgbClr val="FFFF00"/>
                </a:solidFill>
                <a:latin typeface="Times New Roman"/>
                <a:ea typeface="Times New Roman"/>
              </a:rPr>
              <a:t>ASliceConstraint</a:t>
            </a:r>
            <a:r>
              <a:rPr lang="en-US" sz="2000" b="1" dirty="0" smtClean="0">
                <a:solidFill>
                  <a:srgbClr val="FFFF00"/>
                </a:solidFill>
                <a:latin typeface="Times New Roman"/>
                <a:ea typeface="Times New Roman"/>
              </a:rPr>
              <a:t>))</a:t>
            </a:r>
          </a:p>
          <a:p>
            <a:pPr>
              <a:buNone/>
            </a:pPr>
            <a:r>
              <a:rPr lang="en-US" sz="2000" dirty="0" smtClean="0"/>
              <a:t>	 _endthread( );   } </a:t>
            </a:r>
            <a:endParaRPr lang="en-US" sz="2000" dirty="0"/>
          </a:p>
        </p:txBody>
      </p:sp>
      <p:sp>
        <p:nvSpPr>
          <p:cNvPr id="4" name="Rectangle 3"/>
          <p:cNvSpPr/>
          <p:nvPr/>
        </p:nvSpPr>
        <p:spPr>
          <a:xfrm>
            <a:off x="1066800" y="2362200"/>
            <a:ext cx="7467600" cy="381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5" name="Action Button: Forward or Next 4">
            <a:hlinkClick r:id="rId3" action="ppaction://hlinksldjump" highlightClick="1"/>
          </p:cNvPr>
          <p:cNvSpPr/>
          <p:nvPr/>
        </p:nvSpPr>
        <p:spPr>
          <a:xfrm>
            <a:off x="6096000" y="3733800"/>
            <a:ext cx="1524000" cy="914400"/>
          </a:xfrm>
          <a:prstGeom prst="actionButtonForwardNex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Quick Peak at Synthetic Architecture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Framework: Instantiated </a:t>
            </a:r>
            <a:r>
              <a:rPr lang="en-US" dirty="0" err="1" smtClean="0"/>
              <a:t>Slicee</a:t>
            </a:r>
            <a:endParaRPr lang="en-US" dirty="0"/>
          </a:p>
        </p:txBody>
      </p:sp>
      <p:sp>
        <p:nvSpPr>
          <p:cNvPr id="3" name="Content Placeholder 2"/>
          <p:cNvSpPr>
            <a:spLocks noGrp="1"/>
          </p:cNvSpPr>
          <p:nvPr>
            <p:ph idx="1"/>
          </p:nvPr>
        </p:nvSpPr>
        <p:spPr/>
        <p:txBody>
          <a:bodyPr>
            <a:normAutofit/>
          </a:bodyPr>
          <a:lstStyle/>
          <a:p>
            <a:pPr>
              <a:buNone/>
            </a:pPr>
            <a:r>
              <a:rPr lang="en-US" dirty="0" smtClean="0"/>
              <a:t>void </a:t>
            </a:r>
            <a:r>
              <a:rPr lang="en-US" b="1" dirty="0" smtClean="0">
                <a:solidFill>
                  <a:srgbClr val="FFFF00"/>
                </a:solidFill>
                <a:latin typeface="Times New Roman"/>
                <a:ea typeface="Times New Roman"/>
              </a:rPr>
              <a:t>SobelCenterSlice10</a:t>
            </a:r>
            <a:r>
              <a:rPr lang="en-US" sz="2000" dirty="0" smtClean="0"/>
              <a:t> </a:t>
            </a:r>
            <a:r>
              <a:rPr lang="en-US" dirty="0" smtClean="0"/>
              <a:t>(</a:t>
            </a:r>
            <a:r>
              <a:rPr lang="en-US" b="1" dirty="0" smtClean="0">
                <a:solidFill>
                  <a:srgbClr val="FFFF00"/>
                </a:solidFill>
                <a:latin typeface="Times New Roman"/>
                <a:ea typeface="Times New Roman"/>
              </a:rPr>
              <a:t>int</a:t>
            </a:r>
            <a:r>
              <a:rPr lang="en-US" dirty="0" smtClean="0"/>
              <a:t> </a:t>
            </a:r>
            <a:r>
              <a:rPr lang="en-US" b="1" dirty="0" smtClean="0">
                <a:solidFill>
                  <a:srgbClr val="FFFF00"/>
                </a:solidFill>
                <a:latin typeface="Times New Roman"/>
                <a:ea typeface="Times New Roman"/>
              </a:rPr>
              <a:t>*h</a:t>
            </a:r>
            <a:r>
              <a:rPr lang="en-US" dirty="0" smtClean="0"/>
              <a:t>) </a:t>
            </a:r>
          </a:p>
          <a:p>
            <a:pPr>
              <a:buNone/>
            </a:pPr>
            <a:r>
              <a:rPr lang="en-US" dirty="0" smtClean="0"/>
              <a:t> { </a:t>
            </a:r>
          </a:p>
          <a:p>
            <a:pPr lvl="1">
              <a:buNone/>
            </a:pPr>
            <a:r>
              <a:rPr lang="en-US" sz="2800" b="1" dirty="0" smtClean="0">
                <a:solidFill>
                  <a:srgbClr val="FFFF00"/>
                </a:solidFill>
                <a:latin typeface="Times New Roman"/>
                <a:ea typeface="Times New Roman"/>
              </a:rPr>
              <a:t>{b [i,j]= [(a[i,j] </a:t>
            </a:r>
            <a:r>
              <a:rPr lang="en-US" sz="2800" b="1" dirty="0" smtClean="0">
                <a:solidFill>
                  <a:srgbClr val="FFFF00"/>
                </a:solidFill>
                <a:latin typeface="Symbol"/>
                <a:ea typeface="Times New Roman"/>
                <a:cs typeface="Times New Roman"/>
              </a:rPr>
              <a:t>Å </a:t>
            </a:r>
            <a:r>
              <a:rPr lang="en-US" sz="2800" b="1" dirty="0" smtClean="0">
                <a:solidFill>
                  <a:srgbClr val="FFFF00"/>
                </a:solidFill>
                <a:latin typeface="Times New Roman"/>
                <a:ea typeface="Times New Roman"/>
              </a:rPr>
              <a:t>s-center5-Aseg[i,j])</a:t>
            </a:r>
            <a:r>
              <a:rPr lang="en-US" sz="2800" b="1" baseline="30000" dirty="0" smtClean="0">
                <a:solidFill>
                  <a:srgbClr val="FFFF00"/>
                </a:solidFill>
                <a:latin typeface="Times New Roman"/>
                <a:ea typeface="Times New Roman"/>
              </a:rPr>
              <a:t>2</a:t>
            </a:r>
            <a:r>
              <a:rPr lang="en-US" sz="2800" b="1" dirty="0" smtClean="0">
                <a:solidFill>
                  <a:srgbClr val="FFFF00"/>
                </a:solidFill>
                <a:latin typeface="Times New Roman"/>
                <a:ea typeface="Times New Roman"/>
              </a:rPr>
              <a:t> + </a:t>
            </a:r>
          </a:p>
          <a:p>
            <a:pPr>
              <a:buNone/>
            </a:pPr>
            <a:r>
              <a:rPr lang="en-US" b="1" dirty="0" smtClean="0">
                <a:solidFill>
                  <a:srgbClr val="FFFF00"/>
                </a:solidFill>
                <a:latin typeface="Times New Roman"/>
                <a:ea typeface="Times New Roman"/>
              </a:rPr>
              <a:t>      	            (a[i,j] </a:t>
            </a:r>
            <a:r>
              <a:rPr lang="en-US" b="1" dirty="0" smtClean="0">
                <a:solidFill>
                  <a:srgbClr val="FFFF00"/>
                </a:solidFill>
                <a:latin typeface="Symbol"/>
                <a:ea typeface="Times New Roman"/>
                <a:cs typeface="Times New Roman"/>
              </a:rPr>
              <a:t>Å </a:t>
            </a:r>
            <a:r>
              <a:rPr lang="en-US" b="1" dirty="0" smtClean="0">
                <a:solidFill>
                  <a:srgbClr val="FFFF00"/>
                </a:solidFill>
                <a:latin typeface="Times New Roman"/>
                <a:ea typeface="Times New Roman"/>
              </a:rPr>
              <a:t>sp-center5-ASeg[i,j])</a:t>
            </a:r>
            <a:r>
              <a:rPr lang="en-US" b="1" baseline="30000" dirty="0" smtClean="0">
                <a:solidFill>
                  <a:srgbClr val="FFFF00"/>
                </a:solidFill>
                <a:latin typeface="Times New Roman"/>
                <a:ea typeface="Times New Roman"/>
              </a:rPr>
              <a:t>2</a:t>
            </a:r>
            <a:r>
              <a:rPr lang="en-US" b="1" dirty="0" smtClean="0">
                <a:solidFill>
                  <a:srgbClr val="FFFF00"/>
                </a:solidFill>
                <a:latin typeface="Times New Roman"/>
                <a:ea typeface="Times New Roman"/>
              </a:rPr>
              <a:t>]</a:t>
            </a:r>
            <a:r>
              <a:rPr lang="en-US" b="1" baseline="30000" dirty="0" smtClean="0">
                <a:solidFill>
                  <a:srgbClr val="FFFF00"/>
                </a:solidFill>
                <a:latin typeface="Times New Roman"/>
                <a:ea typeface="Times New Roman"/>
              </a:rPr>
              <a:t>1/2</a:t>
            </a:r>
            <a:r>
              <a:rPr lang="en-US" b="1" dirty="0" smtClean="0">
                <a:solidFill>
                  <a:srgbClr val="FFFF00"/>
                </a:solidFill>
                <a:latin typeface="Times New Roman"/>
                <a:ea typeface="Times New Roman"/>
              </a:rPr>
              <a:t> }</a:t>
            </a:r>
          </a:p>
          <a:p>
            <a:pPr lvl="2">
              <a:buNone/>
            </a:pPr>
            <a:r>
              <a:rPr lang="en-US" sz="2800" dirty="0" smtClean="0"/>
              <a:t>       </a:t>
            </a:r>
            <a:r>
              <a:rPr lang="en-US" sz="2800" b="1" dirty="0" smtClean="0">
                <a:solidFill>
                  <a:srgbClr val="FFFF00"/>
                </a:solidFill>
                <a:latin typeface="Times New Roman"/>
                <a:ea typeface="Times New Roman"/>
              </a:rPr>
              <a:t>(tags (constraints </a:t>
            </a:r>
            <a:r>
              <a:rPr lang="en-US" sz="2800" b="1" dirty="0" err="1" smtClean="0">
                <a:solidFill>
                  <a:srgbClr val="FFFF00"/>
                </a:solidFill>
                <a:latin typeface="Times New Roman"/>
                <a:ea typeface="Times New Roman"/>
              </a:rPr>
              <a:t>Aslice</a:t>
            </a:r>
            <a:r>
              <a:rPr lang="en-US" sz="2800" b="1" dirty="0" smtClean="0">
                <a:solidFill>
                  <a:srgbClr val="FFFF00"/>
                </a:solidFill>
                <a:latin typeface="Times New Roman"/>
                <a:ea typeface="Times New Roman"/>
              </a:rPr>
              <a:t>))</a:t>
            </a:r>
          </a:p>
          <a:p>
            <a:pPr>
              <a:buNone/>
            </a:pPr>
            <a:r>
              <a:rPr lang="en-US" dirty="0" smtClean="0"/>
              <a:t>	 _endthread( );   } </a:t>
            </a:r>
            <a:endParaRPr lang="en-US" dirty="0"/>
          </a:p>
        </p:txBody>
      </p:sp>
      <p:sp>
        <p:nvSpPr>
          <p:cNvPr id="4" name="Rectangle 3"/>
          <p:cNvSpPr/>
          <p:nvPr/>
        </p:nvSpPr>
        <p:spPr>
          <a:xfrm>
            <a:off x="1066800" y="2667000"/>
            <a:ext cx="7467600" cy="15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5" name="Action Button: Forward or Next 4">
            <a:hlinkClick r:id="rId3" action="ppaction://hlinksldjump" highlightClick="1"/>
          </p:cNvPr>
          <p:cNvSpPr/>
          <p:nvPr/>
        </p:nvSpPr>
        <p:spPr>
          <a:xfrm>
            <a:off x="6324600" y="1905000"/>
            <a:ext cx="2057400" cy="609600"/>
          </a:xfrm>
          <a:prstGeom prst="actionButtonForwardNex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Quick Peak at Center Slice code</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 </a:t>
            </a:r>
            <a:r>
              <a:rPr lang="en-US" dirty="0" err="1" smtClean="0"/>
              <a:t>Slicee</a:t>
            </a:r>
            <a:r>
              <a:rPr lang="en-US" dirty="0" smtClean="0"/>
              <a:t> with Loops</a:t>
            </a:r>
            <a:endParaRPr lang="en-US" dirty="0"/>
          </a:p>
        </p:txBody>
      </p:sp>
      <p:sp>
        <p:nvSpPr>
          <p:cNvPr id="3" name="Content Placeholder 2"/>
          <p:cNvSpPr>
            <a:spLocks noGrp="1"/>
          </p:cNvSpPr>
          <p:nvPr>
            <p:ph idx="1"/>
          </p:nvPr>
        </p:nvSpPr>
        <p:spPr/>
        <p:txBody>
          <a:bodyPr>
            <a:normAutofit/>
          </a:bodyPr>
          <a:lstStyle/>
          <a:p>
            <a:pPr>
              <a:buNone/>
            </a:pPr>
            <a:r>
              <a:rPr lang="en-US" sz="2400" dirty="0" smtClean="0"/>
              <a:t>void </a:t>
            </a:r>
            <a:r>
              <a:rPr lang="en-US" sz="2400" b="1" dirty="0" smtClean="0">
                <a:solidFill>
                  <a:srgbClr val="FFFF00"/>
                </a:solidFill>
                <a:latin typeface="Times New Roman"/>
                <a:ea typeface="Times New Roman"/>
              </a:rPr>
              <a:t>SobelCenterSlice10</a:t>
            </a:r>
            <a:r>
              <a:rPr lang="en-US" sz="2400" dirty="0" smtClean="0"/>
              <a:t> (</a:t>
            </a:r>
            <a:r>
              <a:rPr lang="en-US" sz="2400" b="1" dirty="0" smtClean="0">
                <a:solidFill>
                  <a:srgbClr val="FFFF00"/>
                </a:solidFill>
                <a:latin typeface="Times New Roman"/>
                <a:ea typeface="Times New Roman"/>
              </a:rPr>
              <a:t>int</a:t>
            </a:r>
            <a:r>
              <a:rPr lang="en-US" sz="2400" dirty="0" smtClean="0"/>
              <a:t> </a:t>
            </a:r>
            <a:r>
              <a:rPr lang="en-US" sz="2400" b="1" dirty="0" smtClean="0">
                <a:solidFill>
                  <a:srgbClr val="FFFF00"/>
                </a:solidFill>
                <a:latin typeface="Times New Roman"/>
                <a:ea typeface="Times New Roman"/>
              </a:rPr>
              <a:t>*h</a:t>
            </a:r>
            <a:r>
              <a:rPr lang="en-US" sz="2400" dirty="0" smtClean="0"/>
              <a:t>) </a:t>
            </a:r>
          </a:p>
          <a:p>
            <a:pPr>
              <a:buNone/>
            </a:pPr>
            <a:r>
              <a:rPr lang="en-US" sz="2400" dirty="0" smtClean="0"/>
              <a:t> { </a:t>
            </a:r>
          </a:p>
          <a:p>
            <a:pPr>
              <a:buNone/>
            </a:pPr>
            <a:r>
              <a:rPr lang="en-US" sz="2400" dirty="0" smtClean="0"/>
              <a:t>   </a:t>
            </a:r>
            <a:r>
              <a:rPr lang="en-US" b="1" dirty="0" smtClean="0">
                <a:solidFill>
                  <a:srgbClr val="FFFF00"/>
                </a:solidFill>
                <a:latin typeface="Times New Roman"/>
                <a:ea typeface="Times New Roman"/>
              </a:rPr>
              <a:t>	  for (int </a:t>
            </a:r>
            <a:r>
              <a:rPr lang="en-US" b="1" dirty="0" err="1" smtClean="0">
                <a:solidFill>
                  <a:srgbClr val="FFFF00"/>
                </a:solidFill>
                <a:latin typeface="Times New Roman"/>
                <a:ea typeface="Times New Roman"/>
              </a:rPr>
              <a:t>i</a:t>
            </a:r>
            <a:r>
              <a:rPr lang="en-US" b="1" dirty="0" smtClean="0">
                <a:solidFill>
                  <a:srgbClr val="FFFF00"/>
                </a:solidFill>
                <a:latin typeface="Times New Roman"/>
                <a:ea typeface="Times New Roman"/>
              </a:rPr>
              <a:t>=h; </a:t>
            </a:r>
            <a:r>
              <a:rPr lang="en-US" b="1" dirty="0" err="1" smtClean="0">
                <a:solidFill>
                  <a:srgbClr val="FFFF00"/>
                </a:solidFill>
                <a:latin typeface="Times New Roman"/>
                <a:ea typeface="Times New Roman"/>
              </a:rPr>
              <a:t>i</a:t>
            </a:r>
            <a:r>
              <a:rPr lang="en-US" b="1" dirty="0" smtClean="0">
                <a:solidFill>
                  <a:srgbClr val="FFFF00"/>
                </a:solidFill>
                <a:latin typeface="Times New Roman"/>
                <a:ea typeface="Times New Roman"/>
              </a:rPr>
              <a:t>&lt;=(h + 4); ++</a:t>
            </a:r>
            <a:r>
              <a:rPr lang="en-US" b="1" dirty="0" err="1" smtClean="0">
                <a:solidFill>
                  <a:srgbClr val="FFFF00"/>
                </a:solidFill>
                <a:latin typeface="Times New Roman"/>
                <a:ea typeface="Times New Roman"/>
              </a:rPr>
              <a:t>i</a:t>
            </a:r>
            <a:r>
              <a:rPr lang="en-US" b="1" dirty="0" smtClean="0">
                <a:solidFill>
                  <a:srgbClr val="FFFF00"/>
                </a:solidFill>
                <a:latin typeface="Times New Roman"/>
                <a:ea typeface="Times New Roman"/>
              </a:rPr>
              <a:t>) </a:t>
            </a:r>
          </a:p>
          <a:p>
            <a:pPr lvl="1">
              <a:buNone/>
            </a:pPr>
            <a:r>
              <a:rPr lang="en-US" b="1" dirty="0" smtClean="0">
                <a:solidFill>
                  <a:srgbClr val="FFFF00"/>
                </a:solidFill>
                <a:latin typeface="Times New Roman"/>
                <a:ea typeface="Times New Roman"/>
              </a:rPr>
              <a:t>		   { for (int j=1; j&lt;=(n-2); ++j) </a:t>
            </a:r>
          </a:p>
          <a:p>
            <a:pPr lvl="3">
              <a:buNone/>
            </a:pPr>
            <a:r>
              <a:rPr lang="en-US" sz="2400" b="1" dirty="0" smtClean="0">
                <a:solidFill>
                  <a:srgbClr val="FFFF00"/>
                </a:solidFill>
                <a:latin typeface="Times New Roman"/>
                <a:ea typeface="Times New Roman"/>
              </a:rPr>
              <a:t>   {{b [i,j]= [(a[i,j] </a:t>
            </a:r>
            <a:r>
              <a:rPr lang="en-US" sz="2400" b="1" dirty="0" smtClean="0">
                <a:solidFill>
                  <a:srgbClr val="FFFF00"/>
                </a:solidFill>
                <a:latin typeface="Symbol"/>
                <a:ea typeface="Times New Roman"/>
                <a:cs typeface="Times New Roman"/>
              </a:rPr>
              <a:t>Å </a:t>
            </a:r>
            <a:r>
              <a:rPr lang="en-US" sz="2400" b="1" dirty="0" smtClean="0">
                <a:solidFill>
                  <a:srgbClr val="FFFF00"/>
                </a:solidFill>
                <a:latin typeface="Times New Roman"/>
                <a:ea typeface="Times New Roman"/>
              </a:rPr>
              <a:t>s-center5-Aseg[i,j])</a:t>
            </a:r>
            <a:r>
              <a:rPr lang="en-US" sz="2400" b="1" baseline="30000" dirty="0" smtClean="0">
                <a:solidFill>
                  <a:srgbClr val="FFFF00"/>
                </a:solidFill>
                <a:latin typeface="Times New Roman"/>
                <a:ea typeface="Times New Roman"/>
              </a:rPr>
              <a:t>2</a:t>
            </a:r>
            <a:r>
              <a:rPr lang="en-US" sz="2400" b="1" dirty="0" smtClean="0">
                <a:solidFill>
                  <a:srgbClr val="FFFF00"/>
                </a:solidFill>
                <a:latin typeface="Times New Roman"/>
                <a:ea typeface="Times New Roman"/>
              </a:rPr>
              <a:t> + </a:t>
            </a:r>
          </a:p>
          <a:p>
            <a:pPr>
              <a:buNone/>
            </a:pPr>
            <a:r>
              <a:rPr lang="en-US" sz="2400" b="1" dirty="0" smtClean="0">
                <a:solidFill>
                  <a:srgbClr val="FFFF00"/>
                </a:solidFill>
                <a:latin typeface="Times New Roman"/>
                <a:ea typeface="Times New Roman"/>
              </a:rPr>
              <a:t>      			(a[i,j]</a:t>
            </a:r>
            <a:r>
              <a:rPr lang="en-US" sz="2400" b="1" dirty="0" smtClean="0">
                <a:solidFill>
                  <a:srgbClr val="FFFF00"/>
                </a:solidFill>
                <a:latin typeface="Symbol"/>
                <a:ea typeface="Times New Roman"/>
                <a:cs typeface="Times New Roman"/>
              </a:rPr>
              <a:t>Å </a:t>
            </a:r>
            <a:r>
              <a:rPr lang="en-US" sz="2400" b="1" dirty="0" smtClean="0">
                <a:solidFill>
                  <a:srgbClr val="FFFF00"/>
                </a:solidFill>
                <a:latin typeface="Times New Roman"/>
                <a:ea typeface="Times New Roman"/>
              </a:rPr>
              <a:t>sp-center5-ASeg[i,j])</a:t>
            </a:r>
            <a:r>
              <a:rPr lang="en-US" sz="2400" b="1" baseline="30000" dirty="0" smtClean="0">
                <a:solidFill>
                  <a:srgbClr val="FFFF00"/>
                </a:solidFill>
                <a:latin typeface="Times New Roman"/>
                <a:ea typeface="Times New Roman"/>
              </a:rPr>
              <a:t>2</a:t>
            </a:r>
            <a:r>
              <a:rPr lang="en-US" sz="2400" b="1" dirty="0" smtClean="0">
                <a:solidFill>
                  <a:srgbClr val="FFFF00"/>
                </a:solidFill>
                <a:latin typeface="Times New Roman"/>
                <a:ea typeface="Times New Roman"/>
              </a:rPr>
              <a:t>]</a:t>
            </a:r>
            <a:r>
              <a:rPr lang="en-US" sz="2400" b="1" baseline="30000" dirty="0" smtClean="0">
                <a:solidFill>
                  <a:srgbClr val="FFFF00"/>
                </a:solidFill>
                <a:latin typeface="Times New Roman"/>
                <a:ea typeface="Times New Roman"/>
              </a:rPr>
              <a:t>1/2</a:t>
            </a:r>
            <a:r>
              <a:rPr lang="en-US" sz="2400" b="1" dirty="0" smtClean="0">
                <a:solidFill>
                  <a:srgbClr val="FFFF00"/>
                </a:solidFill>
                <a:latin typeface="Times New Roman"/>
                <a:ea typeface="Times New Roman"/>
              </a:rPr>
              <a:t> }</a:t>
            </a:r>
          </a:p>
          <a:p>
            <a:pPr lvl="2">
              <a:buNone/>
            </a:pPr>
            <a:r>
              <a:rPr lang="en-US" sz="2400" dirty="0" smtClean="0"/>
              <a:t>  	 _endthread( );   } </a:t>
            </a:r>
            <a:endParaRPr lang="en-US" sz="2400" dirty="0"/>
          </a:p>
        </p:txBody>
      </p:sp>
      <p:sp>
        <p:nvSpPr>
          <p:cNvPr id="4" name="Rectangle 3"/>
          <p:cNvSpPr/>
          <p:nvPr/>
        </p:nvSpPr>
        <p:spPr>
          <a:xfrm>
            <a:off x="1066800" y="2590800"/>
            <a:ext cx="7467600" cy="17526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Framework: </a:t>
            </a:r>
            <a:r>
              <a:rPr lang="en-US" dirty="0" err="1" smtClean="0"/>
              <a:t>Slicee</a:t>
            </a:r>
            <a:r>
              <a:rPr lang="en-US" dirty="0" smtClean="0"/>
              <a:t> C Code</a:t>
            </a:r>
            <a:endParaRPr lang="en-US" dirty="0"/>
          </a:p>
        </p:txBody>
      </p:sp>
      <p:sp>
        <p:nvSpPr>
          <p:cNvPr id="3" name="Content Placeholder 2"/>
          <p:cNvSpPr>
            <a:spLocks noGrp="1"/>
          </p:cNvSpPr>
          <p:nvPr>
            <p:ph idx="1"/>
          </p:nvPr>
        </p:nvSpPr>
        <p:spPr>
          <a:xfrm>
            <a:off x="838200" y="1066800"/>
            <a:ext cx="7924800" cy="4953000"/>
          </a:xfrm>
        </p:spPr>
        <p:txBody>
          <a:bodyPr>
            <a:noAutofit/>
          </a:bodyPr>
          <a:lstStyle/>
          <a:p>
            <a:pPr>
              <a:buNone/>
            </a:pPr>
            <a:r>
              <a:rPr lang="en-US" sz="1200" b="1" dirty="0" smtClean="0">
                <a:solidFill>
                  <a:srgbClr val="FFFF00"/>
                </a:solidFill>
                <a:latin typeface="Times New Roman"/>
                <a:ea typeface="Times New Roman"/>
              </a:rPr>
              <a:t>void SobelCenterSlice10 (int *h) </a:t>
            </a:r>
          </a:p>
          <a:p>
            <a:pPr>
              <a:buNone/>
            </a:pPr>
            <a:r>
              <a:rPr lang="en-US" sz="1200" b="1" dirty="0" smtClean="0">
                <a:solidFill>
                  <a:srgbClr val="FFFF00"/>
                </a:solidFill>
                <a:latin typeface="Times New Roman"/>
                <a:ea typeface="Times New Roman"/>
              </a:rPr>
              <a:t> {long ANS45  ;  long ANS46  ; </a:t>
            </a:r>
          </a:p>
          <a:p>
            <a:pPr>
              <a:buNone/>
            </a:pPr>
            <a:r>
              <a:rPr lang="en-US" sz="1200" b="1" dirty="0" smtClean="0">
                <a:solidFill>
                  <a:srgbClr val="7030A0"/>
                </a:solidFill>
                <a:latin typeface="Times New Roman"/>
                <a:ea typeface="Times New Roman"/>
              </a:rPr>
              <a:t>/* Center5 partitioning condition is  (and (not (</a:t>
            </a:r>
            <a:r>
              <a:rPr lang="en-US" sz="1200" b="1" dirty="0" err="1" smtClean="0">
                <a:solidFill>
                  <a:srgbClr val="7030A0"/>
                </a:solidFill>
                <a:latin typeface="Times New Roman"/>
                <a:ea typeface="Times New Roman"/>
              </a:rPr>
              <a:t>i</a:t>
            </a:r>
            <a:r>
              <a:rPr lang="en-US" sz="1200" b="1" dirty="0" smtClean="0">
                <a:solidFill>
                  <a:srgbClr val="7030A0"/>
                </a:solidFill>
                <a:latin typeface="Times New Roman"/>
                <a:ea typeface="Times New Roman"/>
              </a:rPr>
              <a:t>=0)) (not (j=0)) (not (</a:t>
            </a:r>
            <a:r>
              <a:rPr lang="en-US" sz="1200" b="1" dirty="0" err="1" smtClean="0">
                <a:solidFill>
                  <a:srgbClr val="7030A0"/>
                </a:solidFill>
                <a:latin typeface="Times New Roman"/>
                <a:ea typeface="Times New Roman"/>
              </a:rPr>
              <a:t>i</a:t>
            </a:r>
            <a:r>
              <a:rPr lang="en-US" sz="1200" b="1" dirty="0" smtClean="0">
                <a:solidFill>
                  <a:srgbClr val="7030A0"/>
                </a:solidFill>
                <a:latin typeface="Times New Roman"/>
                <a:ea typeface="Times New Roman"/>
              </a:rPr>
              <a:t>=(m-1)))  (not (j=(n-1)))) */</a:t>
            </a:r>
          </a:p>
          <a:p>
            <a:pPr>
              <a:buNone/>
            </a:pPr>
            <a:r>
              <a:rPr lang="en-US" sz="1200" b="1" dirty="0" smtClean="0">
                <a:solidFill>
                  <a:srgbClr val="7030A0"/>
                </a:solidFill>
                <a:latin typeface="Times New Roman"/>
                <a:ea typeface="Times New Roman"/>
              </a:rPr>
              <a:t>/*  Center5-ASeg partitioning condition is  (and (not (</a:t>
            </a:r>
            <a:r>
              <a:rPr lang="en-US" sz="1200" b="1" dirty="0" err="1" smtClean="0">
                <a:solidFill>
                  <a:srgbClr val="7030A0"/>
                </a:solidFill>
                <a:latin typeface="Times New Roman"/>
                <a:ea typeface="Times New Roman"/>
              </a:rPr>
              <a:t>i</a:t>
            </a:r>
            <a:r>
              <a:rPr lang="en-US" sz="1200" b="1" dirty="0" smtClean="0">
                <a:solidFill>
                  <a:srgbClr val="7030A0"/>
                </a:solidFill>
                <a:latin typeface="Times New Roman"/>
                <a:ea typeface="Times New Roman"/>
              </a:rPr>
              <a:t>=0))  (not (j=0))  (not (</a:t>
            </a:r>
            <a:r>
              <a:rPr lang="en-US" sz="1200" b="1" dirty="0" err="1" smtClean="0">
                <a:solidFill>
                  <a:srgbClr val="7030A0"/>
                </a:solidFill>
                <a:latin typeface="Times New Roman"/>
                <a:ea typeface="Times New Roman"/>
              </a:rPr>
              <a:t>i</a:t>
            </a:r>
            <a:r>
              <a:rPr lang="en-US" sz="1200" b="1" dirty="0" smtClean="0">
                <a:solidFill>
                  <a:srgbClr val="7030A0"/>
                </a:solidFill>
                <a:latin typeface="Times New Roman"/>
                <a:ea typeface="Times New Roman"/>
              </a:rPr>
              <a:t>=(m-1))) </a:t>
            </a:r>
          </a:p>
          <a:p>
            <a:pPr>
              <a:buNone/>
            </a:pPr>
            <a:r>
              <a:rPr lang="en-US" sz="1200" b="1" dirty="0" smtClean="0">
                <a:solidFill>
                  <a:srgbClr val="7030A0"/>
                </a:solidFill>
                <a:latin typeface="Times New Roman"/>
                <a:ea typeface="Times New Roman"/>
              </a:rPr>
              <a:t>                (not (j=(n-1))) (h&lt;=</a:t>
            </a:r>
            <a:r>
              <a:rPr lang="en-US" sz="1200" b="1" dirty="0" err="1" smtClean="0">
                <a:solidFill>
                  <a:srgbClr val="7030A0"/>
                </a:solidFill>
                <a:latin typeface="Times New Roman"/>
                <a:ea typeface="Times New Roman"/>
              </a:rPr>
              <a:t>i</a:t>
            </a:r>
            <a:r>
              <a:rPr lang="en-US" sz="1200" b="1" dirty="0" smtClean="0">
                <a:solidFill>
                  <a:srgbClr val="7030A0"/>
                </a:solidFill>
                <a:latin typeface="Times New Roman"/>
                <a:ea typeface="Times New Roman"/>
              </a:rPr>
              <a:t>)  (</a:t>
            </a:r>
            <a:r>
              <a:rPr lang="en-US" sz="1200" b="1" dirty="0" err="1" smtClean="0">
                <a:solidFill>
                  <a:srgbClr val="7030A0"/>
                </a:solidFill>
                <a:latin typeface="Times New Roman"/>
                <a:ea typeface="Times New Roman"/>
              </a:rPr>
              <a:t>i</a:t>
            </a:r>
            <a:r>
              <a:rPr lang="en-US" sz="1200" b="1" dirty="0" smtClean="0">
                <a:solidFill>
                  <a:srgbClr val="7030A0"/>
                </a:solidFill>
                <a:latin typeface="Times New Roman"/>
                <a:ea typeface="Times New Roman"/>
              </a:rPr>
              <a:t>&lt;=(min (h+4) (m-1))) */</a:t>
            </a:r>
          </a:p>
          <a:p>
            <a:pPr>
              <a:buNone/>
            </a:pPr>
            <a:r>
              <a:rPr lang="en-US" sz="1200" b="1" dirty="0" smtClean="0">
                <a:solidFill>
                  <a:srgbClr val="FFFF00"/>
                </a:solidFill>
                <a:latin typeface="Times New Roman"/>
                <a:ea typeface="Times New Roman"/>
              </a:rPr>
              <a:t>   for (int I=h; I&lt;=min((h+ 4),(m-1)); ++I) { </a:t>
            </a:r>
          </a:p>
          <a:p>
            <a:pPr>
              <a:buNone/>
            </a:pPr>
            <a:r>
              <a:rPr lang="en-US" sz="1200" b="1" dirty="0" smtClean="0">
                <a:solidFill>
                  <a:srgbClr val="FFFF00"/>
                </a:solidFill>
                <a:latin typeface="Times New Roman"/>
                <a:ea typeface="Times New Roman"/>
              </a:rPr>
              <a:t>       for (int J=1; J&lt;=(n-2); ++J) { </a:t>
            </a:r>
          </a:p>
          <a:p>
            <a:pPr>
              <a:buNone/>
            </a:pPr>
            <a:r>
              <a:rPr lang="en-US" sz="1200" b="1" dirty="0" smtClean="0">
                <a:solidFill>
                  <a:srgbClr val="FFFF00"/>
                </a:solidFill>
                <a:latin typeface="Times New Roman"/>
                <a:ea typeface="Times New Roman"/>
              </a:rPr>
              <a:t>	      ANS45 = 0;  </a:t>
            </a:r>
          </a:p>
          <a:p>
            <a:pPr>
              <a:buNone/>
            </a:pPr>
            <a:r>
              <a:rPr lang="en-US" sz="1200" b="1" dirty="0" smtClean="0">
                <a:solidFill>
                  <a:srgbClr val="FFFF00"/>
                </a:solidFill>
                <a:latin typeface="Times New Roman"/>
                <a:ea typeface="Times New Roman"/>
              </a:rPr>
              <a:t>	      ANS46 = 0; </a:t>
            </a:r>
          </a:p>
          <a:p>
            <a:pPr>
              <a:buNone/>
            </a:pPr>
            <a:r>
              <a:rPr lang="en-US" sz="1200" b="1" dirty="0" smtClean="0">
                <a:solidFill>
                  <a:srgbClr val="FFFF00"/>
                </a:solidFill>
                <a:latin typeface="Times New Roman"/>
                <a:ea typeface="Times New Roman"/>
              </a:rPr>
              <a:t>	      for (int P=0; P&lt;=2; ++P) { </a:t>
            </a:r>
          </a:p>
          <a:p>
            <a:pPr>
              <a:buNone/>
            </a:pPr>
            <a:r>
              <a:rPr lang="en-US" sz="1200" b="1" dirty="0" smtClean="0">
                <a:solidFill>
                  <a:srgbClr val="FFFF00"/>
                </a:solidFill>
                <a:latin typeface="Times New Roman"/>
                <a:ea typeface="Times New Roman"/>
              </a:rPr>
              <a:t>		for (int Q=0; Q&lt;=2; ++Q) { </a:t>
            </a:r>
          </a:p>
          <a:p>
            <a:pPr lvl="1">
              <a:buNone/>
            </a:pPr>
            <a:r>
              <a:rPr lang="en-US" sz="1200" b="1" dirty="0" smtClean="0">
                <a:solidFill>
                  <a:srgbClr val="FFFF00"/>
                </a:solidFill>
                <a:latin typeface="Times New Roman"/>
                <a:ea typeface="Times New Roman"/>
              </a:rPr>
              <a:t>		  ANS45 += </a:t>
            </a:r>
          </a:p>
          <a:p>
            <a:pPr lvl="1">
              <a:buNone/>
            </a:pPr>
            <a:r>
              <a:rPr lang="en-US" sz="1200" b="1" dirty="0" smtClean="0">
                <a:solidFill>
                  <a:srgbClr val="FFFF00"/>
                </a:solidFill>
                <a:latin typeface="Times New Roman"/>
                <a:ea typeface="Times New Roman"/>
              </a:rPr>
              <a:t>		    (((*((*(A + ((I + (P +  -1))))) + (J + (Q + -1))))) * </a:t>
            </a:r>
          </a:p>
          <a:p>
            <a:pPr lvl="1">
              <a:buNone/>
            </a:pPr>
            <a:r>
              <a:rPr lang="en-US" sz="1200" b="1" dirty="0" smtClean="0">
                <a:solidFill>
                  <a:srgbClr val="FFFF00"/>
                </a:solidFill>
                <a:latin typeface="Times New Roman"/>
                <a:ea typeface="Times New Roman"/>
              </a:rPr>
              <a:t>		     ((((P -  1) != 0) &amp;&amp; ((Q -  1) != 0)) ? (P -  1): </a:t>
            </a:r>
          </a:p>
          <a:p>
            <a:pPr lvl="1">
              <a:buNone/>
            </a:pPr>
            <a:r>
              <a:rPr lang="en-US" sz="1200" b="1" dirty="0" smtClean="0">
                <a:solidFill>
                  <a:srgbClr val="FFFF00"/>
                </a:solidFill>
                <a:latin typeface="Times New Roman"/>
                <a:ea typeface="Times New Roman"/>
              </a:rPr>
              <a:t>		      ((((P -  1) != 0) &amp;&amp; ((Q -  1) == 0)) ? (2 *  (P -  1)): 0))); </a:t>
            </a:r>
          </a:p>
          <a:p>
            <a:pPr lvl="1">
              <a:buNone/>
            </a:pPr>
            <a:r>
              <a:rPr lang="en-US" sz="1200" b="1" dirty="0" smtClean="0">
                <a:solidFill>
                  <a:srgbClr val="FFFF00"/>
                </a:solidFill>
                <a:latin typeface="Times New Roman"/>
                <a:ea typeface="Times New Roman"/>
              </a:rPr>
              <a:t>		  ANS46 += </a:t>
            </a:r>
          </a:p>
          <a:p>
            <a:pPr lvl="1">
              <a:buNone/>
            </a:pPr>
            <a:r>
              <a:rPr lang="en-US" sz="1200" b="1" dirty="0" smtClean="0">
                <a:solidFill>
                  <a:srgbClr val="FFFF00"/>
                </a:solidFill>
                <a:latin typeface="Times New Roman"/>
                <a:ea typeface="Times New Roman"/>
              </a:rPr>
              <a:t>		    (((*((*(A + ((I + (P +  -1))))) + (J + (Q + -1))))) * </a:t>
            </a:r>
          </a:p>
          <a:p>
            <a:pPr lvl="1">
              <a:buNone/>
            </a:pPr>
            <a:r>
              <a:rPr lang="en-US" sz="1200" b="1" dirty="0" smtClean="0">
                <a:solidFill>
                  <a:srgbClr val="FFFF00"/>
                </a:solidFill>
                <a:latin typeface="Times New Roman"/>
                <a:ea typeface="Times New Roman"/>
              </a:rPr>
              <a:t>		     ((((P -  1) != 0) &amp;&amp; ((Q -  1) != 0)) ? (Q -  1): </a:t>
            </a:r>
          </a:p>
          <a:p>
            <a:pPr lvl="1">
              <a:buNone/>
            </a:pPr>
            <a:r>
              <a:rPr lang="en-US" sz="1200" b="1" dirty="0" smtClean="0">
                <a:solidFill>
                  <a:srgbClr val="FFFF00"/>
                </a:solidFill>
                <a:latin typeface="Times New Roman"/>
                <a:ea typeface="Times New Roman"/>
              </a:rPr>
              <a:t>		      ((((P -  1) == 0) &amp;&amp; ((Q -  1) != 0)) ? (2 *  (Q -  1)): 0)));  }  } </a:t>
            </a:r>
          </a:p>
          <a:p>
            <a:pPr>
              <a:buNone/>
            </a:pPr>
            <a:r>
              <a:rPr lang="en-US" sz="1600" b="1" dirty="0" smtClean="0">
                <a:solidFill>
                  <a:srgbClr val="FFFF00"/>
                </a:solidFill>
                <a:latin typeface="Times New Roman"/>
                <a:ea typeface="Times New Roman"/>
              </a:rPr>
              <a:t>    </a:t>
            </a:r>
            <a:r>
              <a:rPr lang="en-US" sz="1200" b="1" dirty="0" smtClean="0">
                <a:solidFill>
                  <a:srgbClr val="FFFF00"/>
                </a:solidFill>
                <a:latin typeface="Times New Roman"/>
                <a:ea typeface="Times New Roman"/>
              </a:rPr>
              <a:t> int i1 = ISQRT ((</a:t>
            </a:r>
            <a:r>
              <a:rPr lang="en-US" sz="1200" b="1" dirty="0" err="1" smtClean="0">
                <a:solidFill>
                  <a:srgbClr val="FFFF00"/>
                </a:solidFill>
                <a:latin typeface="Times New Roman"/>
                <a:ea typeface="Times New Roman"/>
              </a:rPr>
              <a:t>pow</a:t>
            </a:r>
            <a:r>
              <a:rPr lang="en-US" sz="1200" b="1" dirty="0" smtClean="0">
                <a:solidFill>
                  <a:srgbClr val="FFFF00"/>
                </a:solidFill>
                <a:latin typeface="Times New Roman"/>
                <a:ea typeface="Times New Roman"/>
              </a:rPr>
              <a:t> ((ANS46),2) +  </a:t>
            </a:r>
            <a:r>
              <a:rPr lang="en-US" sz="1200" b="1" dirty="0" err="1" smtClean="0">
                <a:solidFill>
                  <a:srgbClr val="FFFF00"/>
                </a:solidFill>
                <a:latin typeface="Times New Roman"/>
                <a:ea typeface="Times New Roman"/>
              </a:rPr>
              <a:t>pow</a:t>
            </a:r>
            <a:r>
              <a:rPr lang="en-US" sz="1200" b="1" dirty="0" smtClean="0">
                <a:solidFill>
                  <a:srgbClr val="FFFF00"/>
                </a:solidFill>
                <a:latin typeface="Times New Roman"/>
                <a:ea typeface="Times New Roman"/>
              </a:rPr>
              <a:t> ((ANS45),2))); </a:t>
            </a:r>
          </a:p>
          <a:p>
            <a:pPr>
              <a:buNone/>
            </a:pPr>
            <a:r>
              <a:rPr lang="en-US" sz="1200" b="1" dirty="0" smtClean="0">
                <a:solidFill>
                  <a:srgbClr val="FFFF00"/>
                </a:solidFill>
                <a:latin typeface="Times New Roman"/>
                <a:ea typeface="Times New Roman"/>
              </a:rPr>
              <a:t>      i1 = (i1 &lt; 0) ? 0 : ((i1 &gt; 0xFFFF) ? 0xFFFF : i1);</a:t>
            </a:r>
          </a:p>
          <a:p>
            <a:pPr>
              <a:buNone/>
            </a:pPr>
            <a:r>
              <a:rPr lang="en-US" sz="1200" b="1" dirty="0" smtClean="0">
                <a:solidFill>
                  <a:srgbClr val="FFFF00"/>
                </a:solidFill>
                <a:latin typeface="Times New Roman"/>
                <a:ea typeface="Times New Roman"/>
              </a:rPr>
              <a:t>      ((*((*(B + (I))) + J))) = (BWPIXEL)  i1; </a:t>
            </a:r>
          </a:p>
          <a:p>
            <a:pPr>
              <a:buNone/>
            </a:pPr>
            <a:r>
              <a:rPr lang="en-US" sz="1200" b="1" dirty="0" smtClean="0">
                <a:solidFill>
                  <a:srgbClr val="FFFF00"/>
                </a:solidFill>
                <a:latin typeface="Times New Roman"/>
                <a:ea typeface="Times New Roman"/>
              </a:rPr>
              <a:t>       _endthread( );   } </a:t>
            </a:r>
          </a:p>
        </p:txBody>
      </p:sp>
      <p:sp>
        <p:nvSpPr>
          <p:cNvPr id="4" name="Action Button: Forward or Next 3">
            <a:hlinkClick r:id="rId3" action="ppaction://hlinksldjump" highlightClick="1"/>
          </p:cNvPr>
          <p:cNvSpPr/>
          <p:nvPr/>
        </p:nvSpPr>
        <p:spPr>
          <a:xfrm>
            <a:off x="6324600" y="3886200"/>
            <a:ext cx="2057400" cy="609600"/>
          </a:xfrm>
          <a:prstGeom prst="actionButtonForwardNex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Quick Peak at Center Slice code</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Framework: Do Lightweight</a:t>
            </a:r>
            <a:endParaRPr lang="en-US" dirty="0"/>
          </a:p>
        </p:txBody>
      </p:sp>
      <p:sp>
        <p:nvSpPr>
          <p:cNvPr id="3" name="Content Placeholder 2"/>
          <p:cNvSpPr>
            <a:spLocks noGrp="1"/>
          </p:cNvSpPr>
          <p:nvPr>
            <p:ph idx="1"/>
          </p:nvPr>
        </p:nvSpPr>
        <p:spPr>
          <a:xfrm>
            <a:off x="457200" y="1447800"/>
            <a:ext cx="8229600" cy="4709160"/>
          </a:xfrm>
        </p:spPr>
        <p:txBody>
          <a:bodyPr>
            <a:noAutofit/>
          </a:bodyPr>
          <a:lstStyle/>
          <a:p>
            <a:pPr>
              <a:buNone/>
            </a:pPr>
            <a:r>
              <a:rPr lang="en-US" sz="1800" dirty="0" smtClean="0"/>
              <a:t>void </a:t>
            </a:r>
            <a:r>
              <a:rPr lang="en-US" sz="1800" b="1" dirty="0" smtClean="0">
                <a:solidFill>
                  <a:srgbClr val="FFFF00"/>
                </a:solidFill>
                <a:latin typeface="Times New Roman" pitchFamily="18" charset="0"/>
                <a:cs typeface="Times New Roman" pitchFamily="18" charset="0"/>
              </a:rPr>
              <a:t>?</a:t>
            </a:r>
            <a:r>
              <a:rPr lang="en-US" sz="1800" b="1" dirty="0" err="1" smtClean="0">
                <a:solidFill>
                  <a:srgbClr val="FFFF00"/>
                </a:solidFill>
                <a:latin typeface="Times New Roman" pitchFamily="18" charset="0"/>
                <a:cs typeface="Times New Roman" pitchFamily="18" charset="0"/>
              </a:rPr>
              <a:t>DoOrderNCases</a:t>
            </a:r>
            <a:r>
              <a:rPr lang="en-US" sz="1800" b="1" dirty="0" smtClean="0">
                <a:solidFill>
                  <a:srgbClr val="FFFF00"/>
                </a:solidFill>
                <a:latin typeface="Times New Roman" pitchFamily="18" charset="0"/>
                <a:cs typeface="Times New Roman" pitchFamily="18" charset="0"/>
              </a:rPr>
              <a:t> </a:t>
            </a:r>
            <a:r>
              <a:rPr lang="en-US" sz="1800" dirty="0" smtClean="0"/>
              <a:t>( ) </a:t>
            </a:r>
          </a:p>
          <a:p>
            <a:pPr>
              <a:buNone/>
            </a:pPr>
            <a:r>
              <a:rPr lang="en-US" sz="1800" dirty="0" smtClean="0"/>
              <a:t>	{</a:t>
            </a:r>
          </a:p>
          <a:p>
            <a:pPr>
              <a:buNone/>
            </a:pPr>
            <a:r>
              <a:rPr lang="en-US" sz="1600" dirty="0" smtClean="0"/>
              <a:t>	</a:t>
            </a:r>
          </a:p>
          <a:p>
            <a:pPr>
              <a:buNone/>
            </a:pPr>
            <a:r>
              <a:rPr lang="en-US" sz="1600" b="1" dirty="0" smtClean="0">
                <a:solidFill>
                  <a:srgbClr val="FFFF00"/>
                </a:solidFill>
                <a:latin typeface="Times New Roman"/>
                <a:ea typeface="Times New Roman"/>
              </a:rPr>
              <a:t>		</a:t>
            </a:r>
            <a:r>
              <a:rPr lang="en-US" sz="1800" b="1" dirty="0" smtClean="0">
                <a:solidFill>
                  <a:srgbClr val="FFFF00"/>
                </a:solidFill>
                <a:latin typeface="Times New Roman"/>
                <a:ea typeface="Times New Roman"/>
              </a:rPr>
              <a:t>?OrderNCases</a:t>
            </a:r>
          </a:p>
          <a:p>
            <a:pPr>
              <a:buNone/>
            </a:pPr>
            <a:r>
              <a:rPr lang="en-US" sz="1600" dirty="0" smtClean="0"/>
              <a:t>	</a:t>
            </a:r>
            <a:r>
              <a:rPr lang="en-US" sz="1800" dirty="0" smtClean="0"/>
              <a:t> </a:t>
            </a:r>
          </a:p>
          <a:p>
            <a:pPr>
              <a:buNone/>
            </a:pPr>
            <a:r>
              <a:rPr lang="en-US" sz="1800" dirty="0" smtClean="0"/>
              <a:t>       _endthread( ); }</a:t>
            </a:r>
            <a:endParaRPr lang="en-US" sz="1800" dirty="0"/>
          </a:p>
        </p:txBody>
      </p:sp>
      <p:sp>
        <p:nvSpPr>
          <p:cNvPr id="4" name="Rectangle 3"/>
          <p:cNvSpPr/>
          <p:nvPr/>
        </p:nvSpPr>
        <p:spPr>
          <a:xfrm>
            <a:off x="685800" y="2362200"/>
            <a:ext cx="746760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5" name="Action Button: Forward or Next 4">
            <a:hlinkClick r:id="rId3" action="ppaction://hlinksldjump" highlightClick="1"/>
          </p:cNvPr>
          <p:cNvSpPr/>
          <p:nvPr/>
        </p:nvSpPr>
        <p:spPr>
          <a:xfrm>
            <a:off x="6096000" y="3733800"/>
            <a:ext cx="1524000" cy="914400"/>
          </a:xfrm>
          <a:prstGeom prst="actionButtonForwardNex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Quick Peak at Synthetic Architecture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Framework: Instantiated Do Lightweight (Edges)</a:t>
            </a:r>
            <a:endParaRPr lang="en-US" dirty="0"/>
          </a:p>
        </p:txBody>
      </p:sp>
      <p:sp>
        <p:nvSpPr>
          <p:cNvPr id="3" name="Content Placeholder 2"/>
          <p:cNvSpPr>
            <a:spLocks noGrp="1"/>
          </p:cNvSpPr>
          <p:nvPr>
            <p:ph idx="1"/>
          </p:nvPr>
        </p:nvSpPr>
        <p:spPr>
          <a:xfrm>
            <a:off x="457200" y="1447800"/>
            <a:ext cx="8229600" cy="4709160"/>
          </a:xfrm>
        </p:spPr>
        <p:txBody>
          <a:bodyPr>
            <a:noAutofit/>
          </a:bodyPr>
          <a:lstStyle/>
          <a:p>
            <a:pPr>
              <a:buNone/>
            </a:pPr>
            <a:r>
              <a:rPr lang="en-US" sz="1800" dirty="0" smtClean="0"/>
              <a:t>void </a:t>
            </a:r>
            <a:r>
              <a:rPr lang="en-US" sz="1800" b="1" dirty="0" smtClean="0">
                <a:solidFill>
                  <a:srgbClr val="FFFF00"/>
                </a:solidFill>
                <a:latin typeface="Times New Roman"/>
              </a:rPr>
              <a:t>Sobel</a:t>
            </a:r>
            <a:r>
              <a:rPr lang="en-US" sz="1800" b="1" dirty="0" smtClean="0">
                <a:solidFill>
                  <a:srgbClr val="FFFF00"/>
                </a:solidFill>
                <a:latin typeface="Times New Roman"/>
                <a:ea typeface="Times New Roman"/>
              </a:rPr>
              <a:t> Edges9</a:t>
            </a:r>
            <a:r>
              <a:rPr lang="en-US" sz="1800" dirty="0" smtClean="0"/>
              <a:t>( ) </a:t>
            </a:r>
          </a:p>
          <a:p>
            <a:pPr>
              <a:buNone/>
            </a:pPr>
            <a:r>
              <a:rPr lang="en-US" sz="1800" dirty="0" smtClean="0"/>
              <a:t>	{</a:t>
            </a:r>
          </a:p>
          <a:p>
            <a:pPr>
              <a:buNone/>
            </a:pPr>
            <a:r>
              <a:rPr lang="en-US" sz="1600" dirty="0" smtClean="0"/>
              <a:t>	</a:t>
            </a:r>
            <a:r>
              <a:rPr lang="en-US" sz="1800" b="1" dirty="0" smtClean="0">
                <a:solidFill>
                  <a:srgbClr val="FFFF00"/>
                </a:solidFill>
                <a:latin typeface="Times New Roman"/>
                <a:ea typeface="Times New Roman"/>
              </a:rPr>
              <a:t>   {b [i,j]= [(a[i,j] </a:t>
            </a:r>
            <a:r>
              <a:rPr lang="en-US" sz="1800" b="1" dirty="0" smtClean="0">
                <a:solidFill>
                  <a:srgbClr val="FFFF00"/>
                </a:solidFill>
                <a:latin typeface="Symbol"/>
                <a:ea typeface="Times New Roman"/>
                <a:cs typeface="Times New Roman"/>
              </a:rPr>
              <a:t>Å </a:t>
            </a:r>
            <a:r>
              <a:rPr lang="en-US" sz="1800" b="1" dirty="0" smtClean="0">
                <a:solidFill>
                  <a:srgbClr val="FFFF00"/>
                </a:solidFill>
                <a:latin typeface="Times New Roman"/>
                <a:ea typeface="Times New Roman"/>
              </a:rPr>
              <a:t>s-edge1[i,j])</a:t>
            </a:r>
            <a:r>
              <a:rPr lang="en-US" sz="1800" b="1" baseline="30000" dirty="0" smtClean="0">
                <a:solidFill>
                  <a:srgbClr val="FFFF00"/>
                </a:solidFill>
                <a:latin typeface="Times New Roman"/>
                <a:ea typeface="Times New Roman"/>
              </a:rPr>
              <a:t>2</a:t>
            </a:r>
            <a:r>
              <a:rPr lang="en-US" sz="1800" b="1" dirty="0" smtClean="0">
                <a:solidFill>
                  <a:srgbClr val="FFFF00"/>
                </a:solidFill>
                <a:latin typeface="Times New Roman"/>
                <a:ea typeface="Times New Roman"/>
              </a:rPr>
              <a:t> + (a[i,j]</a:t>
            </a:r>
            <a:r>
              <a:rPr lang="en-US" sz="1800" b="1" dirty="0" smtClean="0">
                <a:solidFill>
                  <a:srgbClr val="FFFF00"/>
                </a:solidFill>
                <a:latin typeface="Symbol"/>
                <a:ea typeface="Times New Roman"/>
                <a:cs typeface="Times New Roman"/>
              </a:rPr>
              <a:t> Å </a:t>
            </a:r>
            <a:r>
              <a:rPr lang="en-US" sz="1800" b="1" dirty="0" smtClean="0">
                <a:solidFill>
                  <a:srgbClr val="FFFF00"/>
                </a:solidFill>
                <a:latin typeface="Times New Roman"/>
                <a:ea typeface="Times New Roman"/>
              </a:rPr>
              <a:t>sp-edge1[i,j])</a:t>
            </a:r>
            <a:r>
              <a:rPr lang="en-US" sz="1800" b="1" baseline="30000" dirty="0" smtClean="0">
                <a:solidFill>
                  <a:srgbClr val="FFFF00"/>
                </a:solidFill>
                <a:latin typeface="Times New Roman"/>
                <a:ea typeface="Times New Roman"/>
              </a:rPr>
              <a:t>2</a:t>
            </a:r>
            <a:r>
              <a:rPr lang="en-US" sz="1800" b="1" dirty="0" smtClean="0">
                <a:solidFill>
                  <a:srgbClr val="FFFF00"/>
                </a:solidFill>
                <a:latin typeface="Times New Roman"/>
                <a:ea typeface="Times New Roman"/>
              </a:rPr>
              <a:t>]</a:t>
            </a:r>
            <a:r>
              <a:rPr lang="en-US" sz="1800" b="1" baseline="30000" dirty="0" smtClean="0">
                <a:solidFill>
                  <a:srgbClr val="FFFF00"/>
                </a:solidFill>
                <a:latin typeface="Times New Roman"/>
                <a:ea typeface="Times New Roman"/>
              </a:rPr>
              <a:t>1/2</a:t>
            </a:r>
            <a:r>
              <a:rPr lang="en-US" sz="1800" b="1" dirty="0" smtClean="0">
                <a:solidFill>
                  <a:srgbClr val="FFFF00"/>
                </a:solidFill>
                <a:latin typeface="Times New Roman"/>
                <a:ea typeface="Times New Roman"/>
              </a:rPr>
              <a:t>} </a:t>
            </a:r>
          </a:p>
          <a:p>
            <a:pPr lvl="3">
              <a:buNone/>
            </a:pPr>
            <a:r>
              <a:rPr lang="en-US" sz="1800" b="1" dirty="0" smtClean="0">
                <a:solidFill>
                  <a:srgbClr val="FFFF00"/>
                </a:solidFill>
                <a:latin typeface="Times New Roman"/>
                <a:ea typeface="Times New Roman"/>
              </a:rPr>
              <a:t>(tags (constraints Edge1LoopConstraint))</a:t>
            </a:r>
          </a:p>
          <a:p>
            <a:pPr>
              <a:buNone/>
            </a:pPr>
            <a:r>
              <a:rPr lang="en-US" sz="1800" b="1" dirty="0" smtClean="0">
                <a:solidFill>
                  <a:srgbClr val="FFFF00"/>
                </a:solidFill>
                <a:latin typeface="Times New Roman"/>
                <a:ea typeface="Times New Roman"/>
              </a:rPr>
              <a:t>	</a:t>
            </a:r>
          </a:p>
          <a:p>
            <a:pPr>
              <a:buNone/>
            </a:pPr>
            <a:r>
              <a:rPr lang="en-US" sz="1800" b="1" dirty="0" smtClean="0">
                <a:solidFill>
                  <a:srgbClr val="FFFF00"/>
                </a:solidFill>
                <a:latin typeface="Times New Roman"/>
                <a:ea typeface="Times New Roman"/>
              </a:rPr>
              <a:t>	 {b [i,j]= [(a[i,j] </a:t>
            </a:r>
            <a:r>
              <a:rPr lang="en-US" sz="1800" b="1" dirty="0" smtClean="0">
                <a:solidFill>
                  <a:srgbClr val="FFFF00"/>
                </a:solidFill>
                <a:latin typeface="Symbol"/>
                <a:ea typeface="Times New Roman"/>
                <a:cs typeface="Times New Roman"/>
              </a:rPr>
              <a:t>Å </a:t>
            </a:r>
            <a:r>
              <a:rPr lang="en-US" sz="1800" b="1" dirty="0" smtClean="0">
                <a:solidFill>
                  <a:srgbClr val="FFFF00"/>
                </a:solidFill>
                <a:latin typeface="Times New Roman"/>
                <a:ea typeface="Times New Roman"/>
              </a:rPr>
              <a:t>s-edge2[i,j])</a:t>
            </a:r>
            <a:r>
              <a:rPr lang="en-US" sz="1800" b="1" baseline="30000" dirty="0" smtClean="0">
                <a:solidFill>
                  <a:srgbClr val="FFFF00"/>
                </a:solidFill>
                <a:latin typeface="Times New Roman"/>
                <a:ea typeface="Times New Roman"/>
              </a:rPr>
              <a:t>2</a:t>
            </a:r>
            <a:r>
              <a:rPr lang="en-US" sz="1800" b="1" dirty="0" smtClean="0">
                <a:solidFill>
                  <a:srgbClr val="FFFF00"/>
                </a:solidFill>
                <a:latin typeface="Times New Roman"/>
                <a:ea typeface="Times New Roman"/>
              </a:rPr>
              <a:t> + (a[i,j]</a:t>
            </a:r>
            <a:r>
              <a:rPr lang="en-US" sz="1800" b="1" dirty="0" smtClean="0">
                <a:solidFill>
                  <a:srgbClr val="FFFF00"/>
                </a:solidFill>
                <a:latin typeface="Symbol"/>
                <a:ea typeface="Times New Roman"/>
                <a:cs typeface="Times New Roman"/>
              </a:rPr>
              <a:t> Å </a:t>
            </a:r>
            <a:r>
              <a:rPr lang="en-US" sz="1800" b="1" dirty="0" smtClean="0">
                <a:solidFill>
                  <a:srgbClr val="FFFF00"/>
                </a:solidFill>
                <a:latin typeface="Times New Roman"/>
                <a:ea typeface="Times New Roman"/>
              </a:rPr>
              <a:t>sp-edge2[i,j])</a:t>
            </a:r>
            <a:r>
              <a:rPr lang="en-US" sz="1800" b="1" baseline="30000" dirty="0" smtClean="0">
                <a:solidFill>
                  <a:srgbClr val="FFFF00"/>
                </a:solidFill>
                <a:latin typeface="Times New Roman"/>
                <a:ea typeface="Times New Roman"/>
              </a:rPr>
              <a:t>2</a:t>
            </a:r>
            <a:r>
              <a:rPr lang="en-US" sz="1800" b="1" dirty="0" smtClean="0">
                <a:solidFill>
                  <a:srgbClr val="FFFF00"/>
                </a:solidFill>
                <a:latin typeface="Times New Roman"/>
                <a:ea typeface="Times New Roman"/>
              </a:rPr>
              <a:t>]</a:t>
            </a:r>
            <a:r>
              <a:rPr lang="en-US" sz="1800" b="1" baseline="30000" dirty="0" smtClean="0">
                <a:solidFill>
                  <a:srgbClr val="FFFF00"/>
                </a:solidFill>
                <a:latin typeface="Times New Roman"/>
                <a:ea typeface="Times New Roman"/>
              </a:rPr>
              <a:t>1/2</a:t>
            </a:r>
            <a:r>
              <a:rPr lang="en-US" sz="1800" b="1" dirty="0" smtClean="0">
                <a:solidFill>
                  <a:srgbClr val="FFFF00"/>
                </a:solidFill>
                <a:latin typeface="Times New Roman"/>
                <a:ea typeface="Times New Roman"/>
              </a:rPr>
              <a:t>} </a:t>
            </a:r>
          </a:p>
          <a:p>
            <a:pPr lvl="3">
              <a:buNone/>
            </a:pPr>
            <a:r>
              <a:rPr lang="en-US" sz="1800" b="1" dirty="0" smtClean="0">
                <a:solidFill>
                  <a:srgbClr val="FFFF00"/>
                </a:solidFill>
                <a:latin typeface="Times New Roman"/>
                <a:ea typeface="Times New Roman"/>
              </a:rPr>
              <a:t>(tags (constraints Edge2LoopConstraint))</a:t>
            </a:r>
          </a:p>
          <a:p>
            <a:pPr>
              <a:buNone/>
            </a:pPr>
            <a:r>
              <a:rPr lang="en-US" sz="1800" b="1" dirty="0" smtClean="0">
                <a:solidFill>
                  <a:srgbClr val="FFFF00"/>
                </a:solidFill>
                <a:latin typeface="Times New Roman"/>
                <a:ea typeface="Times New Roman"/>
              </a:rPr>
              <a:t>	</a:t>
            </a:r>
          </a:p>
          <a:p>
            <a:pPr>
              <a:buNone/>
            </a:pPr>
            <a:r>
              <a:rPr lang="en-US" sz="1800" b="1" dirty="0" smtClean="0">
                <a:solidFill>
                  <a:srgbClr val="FFFF00"/>
                </a:solidFill>
                <a:latin typeface="Times New Roman"/>
                <a:ea typeface="Times New Roman"/>
              </a:rPr>
              <a:t>	{b [i,j]= [(a[i,j] </a:t>
            </a:r>
            <a:r>
              <a:rPr lang="en-US" sz="1800" b="1" dirty="0" smtClean="0">
                <a:solidFill>
                  <a:srgbClr val="FFFF00"/>
                </a:solidFill>
                <a:latin typeface="Symbol"/>
                <a:ea typeface="Times New Roman"/>
                <a:cs typeface="Times New Roman"/>
              </a:rPr>
              <a:t>Å </a:t>
            </a:r>
            <a:r>
              <a:rPr lang="en-US" sz="1800" b="1" dirty="0" smtClean="0">
                <a:solidFill>
                  <a:srgbClr val="FFFF00"/>
                </a:solidFill>
                <a:latin typeface="Times New Roman"/>
                <a:ea typeface="Times New Roman"/>
              </a:rPr>
              <a:t>s-edge3[i,j])</a:t>
            </a:r>
            <a:r>
              <a:rPr lang="en-US" sz="1800" b="1" baseline="30000" dirty="0" smtClean="0">
                <a:solidFill>
                  <a:srgbClr val="FFFF00"/>
                </a:solidFill>
                <a:latin typeface="Times New Roman"/>
                <a:ea typeface="Times New Roman"/>
              </a:rPr>
              <a:t>2</a:t>
            </a:r>
            <a:r>
              <a:rPr lang="en-US" sz="1800" b="1" dirty="0" smtClean="0">
                <a:solidFill>
                  <a:srgbClr val="FFFF00"/>
                </a:solidFill>
                <a:latin typeface="Times New Roman"/>
                <a:ea typeface="Times New Roman"/>
              </a:rPr>
              <a:t> + (a[i,j]</a:t>
            </a:r>
            <a:r>
              <a:rPr lang="en-US" sz="1800" b="1" dirty="0" smtClean="0">
                <a:solidFill>
                  <a:srgbClr val="FFFF00"/>
                </a:solidFill>
                <a:latin typeface="Symbol"/>
                <a:ea typeface="Times New Roman"/>
                <a:cs typeface="Times New Roman"/>
              </a:rPr>
              <a:t> Å </a:t>
            </a:r>
            <a:r>
              <a:rPr lang="en-US" sz="1800" b="1" dirty="0" smtClean="0">
                <a:solidFill>
                  <a:srgbClr val="FFFF00"/>
                </a:solidFill>
                <a:latin typeface="Times New Roman"/>
                <a:ea typeface="Times New Roman"/>
              </a:rPr>
              <a:t>sp-edge3[i,j])</a:t>
            </a:r>
            <a:r>
              <a:rPr lang="en-US" sz="1800" b="1" baseline="30000" dirty="0" smtClean="0">
                <a:solidFill>
                  <a:srgbClr val="FFFF00"/>
                </a:solidFill>
                <a:latin typeface="Times New Roman"/>
                <a:ea typeface="Times New Roman"/>
              </a:rPr>
              <a:t>2</a:t>
            </a:r>
            <a:r>
              <a:rPr lang="en-US" sz="1800" b="1" dirty="0" smtClean="0">
                <a:solidFill>
                  <a:srgbClr val="FFFF00"/>
                </a:solidFill>
                <a:latin typeface="Times New Roman"/>
                <a:ea typeface="Times New Roman"/>
              </a:rPr>
              <a:t>]</a:t>
            </a:r>
            <a:r>
              <a:rPr lang="en-US" sz="1800" b="1" baseline="30000" dirty="0" smtClean="0">
                <a:solidFill>
                  <a:srgbClr val="FFFF00"/>
                </a:solidFill>
                <a:latin typeface="Times New Roman"/>
                <a:ea typeface="Times New Roman"/>
              </a:rPr>
              <a:t>1/2</a:t>
            </a:r>
            <a:r>
              <a:rPr lang="en-US" sz="1800" b="1" dirty="0" smtClean="0">
                <a:solidFill>
                  <a:srgbClr val="FFFF00"/>
                </a:solidFill>
                <a:latin typeface="Times New Roman"/>
                <a:ea typeface="Times New Roman"/>
              </a:rPr>
              <a:t>} </a:t>
            </a:r>
          </a:p>
          <a:p>
            <a:pPr lvl="3">
              <a:buNone/>
            </a:pPr>
            <a:r>
              <a:rPr lang="en-US" sz="1800" b="1" dirty="0" smtClean="0">
                <a:solidFill>
                  <a:srgbClr val="FFFF00"/>
                </a:solidFill>
                <a:latin typeface="Times New Roman"/>
                <a:ea typeface="Times New Roman"/>
              </a:rPr>
              <a:t>(tags (constraints Edge3LoopConstraint))</a:t>
            </a:r>
          </a:p>
          <a:p>
            <a:pPr>
              <a:buNone/>
            </a:pPr>
            <a:r>
              <a:rPr lang="en-US" sz="1800" b="1" dirty="0" smtClean="0">
                <a:solidFill>
                  <a:srgbClr val="FFFF00"/>
                </a:solidFill>
                <a:latin typeface="Times New Roman"/>
                <a:ea typeface="Times New Roman"/>
              </a:rPr>
              <a:t>	 </a:t>
            </a:r>
          </a:p>
          <a:p>
            <a:pPr>
              <a:buNone/>
            </a:pPr>
            <a:r>
              <a:rPr lang="en-US" sz="1800" b="1" dirty="0" smtClean="0">
                <a:solidFill>
                  <a:srgbClr val="FFFF00"/>
                </a:solidFill>
                <a:latin typeface="Times New Roman"/>
                <a:ea typeface="Times New Roman"/>
              </a:rPr>
              <a:t>        {b [i,j]= [(a[i,j] </a:t>
            </a:r>
            <a:r>
              <a:rPr lang="en-US" sz="1800" b="1" dirty="0" smtClean="0">
                <a:solidFill>
                  <a:srgbClr val="FFFF00"/>
                </a:solidFill>
                <a:latin typeface="Symbol"/>
                <a:ea typeface="Times New Roman"/>
                <a:cs typeface="Times New Roman"/>
              </a:rPr>
              <a:t>Å </a:t>
            </a:r>
            <a:r>
              <a:rPr lang="en-US" sz="1800" b="1" dirty="0" smtClean="0">
                <a:solidFill>
                  <a:srgbClr val="FFFF00"/>
                </a:solidFill>
                <a:latin typeface="Times New Roman"/>
                <a:ea typeface="Times New Roman"/>
              </a:rPr>
              <a:t>s-edge4[i,j])</a:t>
            </a:r>
            <a:r>
              <a:rPr lang="en-US" sz="1800" b="1" baseline="30000" dirty="0" smtClean="0">
                <a:solidFill>
                  <a:srgbClr val="FFFF00"/>
                </a:solidFill>
                <a:latin typeface="Times New Roman"/>
                <a:ea typeface="Times New Roman"/>
              </a:rPr>
              <a:t>2</a:t>
            </a:r>
            <a:r>
              <a:rPr lang="en-US" sz="1800" b="1" dirty="0" smtClean="0">
                <a:solidFill>
                  <a:srgbClr val="FFFF00"/>
                </a:solidFill>
                <a:latin typeface="Times New Roman"/>
                <a:ea typeface="Times New Roman"/>
              </a:rPr>
              <a:t> + (a[i,j]</a:t>
            </a:r>
            <a:r>
              <a:rPr lang="en-US" sz="1800" b="1" dirty="0" smtClean="0">
                <a:solidFill>
                  <a:srgbClr val="FFFF00"/>
                </a:solidFill>
                <a:latin typeface="Symbol"/>
                <a:ea typeface="Times New Roman"/>
                <a:cs typeface="Times New Roman"/>
              </a:rPr>
              <a:t> Å </a:t>
            </a:r>
            <a:r>
              <a:rPr lang="en-US" sz="1800" b="1" dirty="0" smtClean="0">
                <a:solidFill>
                  <a:srgbClr val="FFFF00"/>
                </a:solidFill>
                <a:latin typeface="Times New Roman"/>
                <a:ea typeface="Times New Roman"/>
              </a:rPr>
              <a:t>sp-edge4[i,j])</a:t>
            </a:r>
            <a:r>
              <a:rPr lang="en-US" sz="1800" b="1" baseline="30000" dirty="0" smtClean="0">
                <a:solidFill>
                  <a:srgbClr val="FFFF00"/>
                </a:solidFill>
                <a:latin typeface="Times New Roman"/>
                <a:ea typeface="Times New Roman"/>
              </a:rPr>
              <a:t>2</a:t>
            </a:r>
            <a:r>
              <a:rPr lang="en-US" sz="1800" b="1" dirty="0" smtClean="0">
                <a:solidFill>
                  <a:srgbClr val="FFFF00"/>
                </a:solidFill>
                <a:latin typeface="Times New Roman"/>
                <a:ea typeface="Times New Roman"/>
              </a:rPr>
              <a:t>]</a:t>
            </a:r>
            <a:r>
              <a:rPr lang="en-US" sz="1800" b="1" baseline="30000" dirty="0" smtClean="0">
                <a:solidFill>
                  <a:srgbClr val="FFFF00"/>
                </a:solidFill>
                <a:latin typeface="Times New Roman"/>
                <a:ea typeface="Times New Roman"/>
              </a:rPr>
              <a:t>1/2</a:t>
            </a:r>
            <a:r>
              <a:rPr lang="en-US" sz="1800" b="1" dirty="0" smtClean="0">
                <a:solidFill>
                  <a:srgbClr val="FFFF00"/>
                </a:solidFill>
                <a:latin typeface="Times New Roman"/>
                <a:ea typeface="Times New Roman"/>
              </a:rPr>
              <a:t>} </a:t>
            </a:r>
          </a:p>
          <a:p>
            <a:pPr lvl="3">
              <a:buNone/>
            </a:pPr>
            <a:r>
              <a:rPr lang="en-US" sz="1800" b="1" dirty="0" smtClean="0">
                <a:solidFill>
                  <a:srgbClr val="FFFF00"/>
                </a:solidFill>
                <a:latin typeface="Times New Roman"/>
                <a:ea typeface="Times New Roman"/>
              </a:rPr>
              <a:t>(tags (constraints Edge4LoopConstraint))</a:t>
            </a:r>
          </a:p>
          <a:p>
            <a:pPr>
              <a:buNone/>
            </a:pPr>
            <a:r>
              <a:rPr lang="en-US" sz="1600" dirty="0" smtClean="0"/>
              <a:t>	</a:t>
            </a:r>
            <a:r>
              <a:rPr lang="en-US" sz="1800" dirty="0" smtClean="0"/>
              <a:t> _endthread( ); }</a:t>
            </a:r>
            <a:endParaRPr lang="en-US" sz="1800" dirty="0"/>
          </a:p>
        </p:txBody>
      </p:sp>
      <p:sp>
        <p:nvSpPr>
          <p:cNvPr id="4" name="Action Button: Forward or Next 3">
            <a:hlinkClick r:id="rId3" action="ppaction://hlinksldjump" highlightClick="1"/>
          </p:cNvPr>
          <p:cNvSpPr/>
          <p:nvPr/>
        </p:nvSpPr>
        <p:spPr>
          <a:xfrm>
            <a:off x="6934200" y="5562600"/>
            <a:ext cx="1524000" cy="914400"/>
          </a:xfrm>
          <a:prstGeom prst="actionButtonForwardNex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Quick Peak at Synthetic Architecture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Framework: Do Edges with Loops</a:t>
            </a:r>
            <a:endParaRPr lang="en-US" dirty="0"/>
          </a:p>
        </p:txBody>
      </p:sp>
      <p:sp>
        <p:nvSpPr>
          <p:cNvPr id="3" name="Content Placeholder 2"/>
          <p:cNvSpPr>
            <a:spLocks noGrp="1"/>
          </p:cNvSpPr>
          <p:nvPr>
            <p:ph idx="1"/>
          </p:nvPr>
        </p:nvSpPr>
        <p:spPr>
          <a:xfrm>
            <a:off x="990600" y="1295400"/>
            <a:ext cx="8229600" cy="4709160"/>
          </a:xfrm>
        </p:spPr>
        <p:txBody>
          <a:bodyPr>
            <a:noAutofit/>
          </a:bodyPr>
          <a:lstStyle/>
          <a:p>
            <a:pPr>
              <a:buNone/>
            </a:pPr>
            <a:r>
              <a:rPr lang="en-US" sz="1700" dirty="0" smtClean="0"/>
              <a:t>void </a:t>
            </a:r>
            <a:r>
              <a:rPr lang="en-US" sz="1700" b="1" dirty="0" smtClean="0">
                <a:solidFill>
                  <a:srgbClr val="FFFF00"/>
                </a:solidFill>
                <a:latin typeface="Times New Roman"/>
              </a:rPr>
              <a:t>Sobel</a:t>
            </a:r>
            <a:r>
              <a:rPr lang="en-US" sz="1700" b="1" dirty="0" smtClean="0">
                <a:solidFill>
                  <a:srgbClr val="FFFF00"/>
                </a:solidFill>
                <a:latin typeface="Times New Roman"/>
                <a:ea typeface="Times New Roman"/>
              </a:rPr>
              <a:t> Edges9</a:t>
            </a:r>
            <a:r>
              <a:rPr lang="en-US" sz="1700" dirty="0" smtClean="0"/>
              <a:t>( ) </a:t>
            </a:r>
          </a:p>
          <a:p>
            <a:pPr>
              <a:buNone/>
            </a:pPr>
            <a:r>
              <a:rPr lang="en-US" sz="1700" dirty="0" smtClean="0"/>
              <a:t>	{ </a:t>
            </a:r>
            <a:r>
              <a:rPr lang="en-US" sz="1700" b="1" dirty="0" smtClean="0">
                <a:solidFill>
                  <a:srgbClr val="7030A0"/>
                </a:solidFill>
                <a:latin typeface="Times New Roman"/>
                <a:ea typeface="Times New Roman"/>
              </a:rPr>
              <a:t>/* Edge1 partitioning condition is  (</a:t>
            </a:r>
            <a:r>
              <a:rPr lang="en-US" sz="1700" b="1" dirty="0" err="1" smtClean="0">
                <a:solidFill>
                  <a:srgbClr val="7030A0"/>
                </a:solidFill>
                <a:latin typeface="Times New Roman"/>
                <a:ea typeface="Times New Roman"/>
              </a:rPr>
              <a:t>i</a:t>
            </a:r>
            <a:r>
              <a:rPr lang="en-US" sz="1700" b="1" dirty="0" smtClean="0">
                <a:solidFill>
                  <a:srgbClr val="7030A0"/>
                </a:solidFill>
                <a:latin typeface="Times New Roman"/>
                <a:ea typeface="Times New Roman"/>
              </a:rPr>
              <a:t>=0) */</a:t>
            </a:r>
          </a:p>
          <a:p>
            <a:pPr>
              <a:buNone/>
            </a:pPr>
            <a:r>
              <a:rPr lang="en-US" sz="1700" b="1" dirty="0" smtClean="0">
                <a:solidFill>
                  <a:srgbClr val="FFFF00"/>
                </a:solidFill>
                <a:latin typeface="Times New Roman"/>
                <a:ea typeface="Times New Roman"/>
              </a:rPr>
              <a:t>	  {for (int j=0; j&lt;=(n-1);++j)</a:t>
            </a:r>
          </a:p>
          <a:p>
            <a:pPr>
              <a:buNone/>
            </a:pPr>
            <a:r>
              <a:rPr lang="en-US" sz="1700" b="1" dirty="0" smtClean="0">
                <a:solidFill>
                  <a:srgbClr val="FFFF00"/>
                </a:solidFill>
                <a:latin typeface="Times New Roman"/>
                <a:ea typeface="Times New Roman"/>
              </a:rPr>
              <a:t>	       b [0,j]= [(a[0,j] </a:t>
            </a:r>
            <a:r>
              <a:rPr lang="en-US" sz="1700" b="1" dirty="0" smtClean="0">
                <a:solidFill>
                  <a:srgbClr val="FFFF00"/>
                </a:solidFill>
                <a:latin typeface="Symbol"/>
                <a:ea typeface="Times New Roman"/>
                <a:cs typeface="Times New Roman"/>
              </a:rPr>
              <a:t>Å </a:t>
            </a:r>
            <a:r>
              <a:rPr lang="en-US" sz="1700" b="1" dirty="0" smtClean="0">
                <a:solidFill>
                  <a:srgbClr val="FFFF00"/>
                </a:solidFill>
                <a:latin typeface="Times New Roman"/>
                <a:ea typeface="Times New Roman"/>
              </a:rPr>
              <a:t>s-edge1[0,j])</a:t>
            </a:r>
            <a:r>
              <a:rPr lang="en-US" sz="1700" b="1" baseline="30000" dirty="0" smtClean="0">
                <a:solidFill>
                  <a:srgbClr val="FFFF00"/>
                </a:solidFill>
                <a:latin typeface="Times New Roman"/>
                <a:ea typeface="Times New Roman"/>
              </a:rPr>
              <a:t>2</a:t>
            </a:r>
            <a:r>
              <a:rPr lang="en-US" sz="1700" b="1" dirty="0" smtClean="0">
                <a:solidFill>
                  <a:srgbClr val="FFFF00"/>
                </a:solidFill>
                <a:latin typeface="Times New Roman"/>
                <a:ea typeface="Times New Roman"/>
              </a:rPr>
              <a:t> + (a[0,j]</a:t>
            </a:r>
            <a:r>
              <a:rPr lang="en-US" sz="1700" b="1" dirty="0" smtClean="0">
                <a:solidFill>
                  <a:srgbClr val="FFFF00"/>
                </a:solidFill>
                <a:latin typeface="Symbol"/>
                <a:ea typeface="Times New Roman"/>
                <a:cs typeface="Times New Roman"/>
              </a:rPr>
              <a:t> Å </a:t>
            </a:r>
            <a:r>
              <a:rPr lang="en-US" sz="1700" b="1" dirty="0" smtClean="0">
                <a:solidFill>
                  <a:srgbClr val="FFFF00"/>
                </a:solidFill>
                <a:latin typeface="Times New Roman"/>
                <a:ea typeface="Times New Roman"/>
              </a:rPr>
              <a:t>sp-edge1[0,j])</a:t>
            </a:r>
            <a:r>
              <a:rPr lang="en-US" sz="1700" b="1" baseline="30000" dirty="0" smtClean="0">
                <a:solidFill>
                  <a:srgbClr val="FFFF00"/>
                </a:solidFill>
                <a:latin typeface="Times New Roman"/>
                <a:ea typeface="Times New Roman"/>
              </a:rPr>
              <a:t>2</a:t>
            </a:r>
            <a:r>
              <a:rPr lang="en-US" sz="1700" b="1" dirty="0" smtClean="0">
                <a:solidFill>
                  <a:srgbClr val="FFFF00"/>
                </a:solidFill>
                <a:latin typeface="Times New Roman"/>
                <a:ea typeface="Times New Roman"/>
              </a:rPr>
              <a:t>]</a:t>
            </a:r>
            <a:r>
              <a:rPr lang="en-US" sz="1700" b="1" baseline="30000" dirty="0" smtClean="0">
                <a:solidFill>
                  <a:srgbClr val="FFFF00"/>
                </a:solidFill>
                <a:latin typeface="Times New Roman"/>
                <a:ea typeface="Times New Roman"/>
              </a:rPr>
              <a:t>1/2</a:t>
            </a:r>
            <a:r>
              <a:rPr lang="en-US" sz="1700" b="1" dirty="0" smtClean="0">
                <a:solidFill>
                  <a:srgbClr val="FFFF00"/>
                </a:solidFill>
                <a:latin typeface="Times New Roman"/>
                <a:ea typeface="Times New Roman"/>
              </a:rPr>
              <a:t>} </a:t>
            </a:r>
          </a:p>
          <a:p>
            <a:pPr>
              <a:buNone/>
            </a:pPr>
            <a:r>
              <a:rPr lang="en-US" sz="1700" b="1" dirty="0" smtClean="0">
                <a:solidFill>
                  <a:srgbClr val="FFFF00"/>
                </a:solidFill>
                <a:latin typeface="Times New Roman"/>
                <a:ea typeface="Times New Roman"/>
              </a:rPr>
              <a:t>	</a:t>
            </a:r>
            <a:r>
              <a:rPr lang="en-US" sz="1700" dirty="0" smtClean="0"/>
              <a:t> </a:t>
            </a:r>
            <a:r>
              <a:rPr lang="en-US" sz="1700" b="1" dirty="0" smtClean="0">
                <a:solidFill>
                  <a:srgbClr val="7030A0"/>
                </a:solidFill>
                <a:latin typeface="Times New Roman"/>
                <a:ea typeface="Times New Roman"/>
              </a:rPr>
              <a:t>/* Edge2 partitioning condition is  (j=0) */</a:t>
            </a:r>
          </a:p>
          <a:p>
            <a:pPr>
              <a:buNone/>
            </a:pPr>
            <a:r>
              <a:rPr lang="en-US" sz="1700" b="1" dirty="0" smtClean="0">
                <a:solidFill>
                  <a:srgbClr val="FFFF00"/>
                </a:solidFill>
                <a:latin typeface="Times New Roman"/>
                <a:ea typeface="Times New Roman"/>
              </a:rPr>
              <a:t>	 {for (int </a:t>
            </a:r>
            <a:r>
              <a:rPr lang="en-US" sz="1700" b="1" dirty="0" err="1" smtClean="0">
                <a:solidFill>
                  <a:srgbClr val="FFFF00"/>
                </a:solidFill>
                <a:latin typeface="Times New Roman"/>
                <a:ea typeface="Times New Roman"/>
              </a:rPr>
              <a:t>i</a:t>
            </a:r>
            <a:r>
              <a:rPr lang="en-US" sz="1700" b="1" dirty="0" smtClean="0">
                <a:solidFill>
                  <a:srgbClr val="FFFF00"/>
                </a:solidFill>
                <a:latin typeface="Times New Roman"/>
                <a:ea typeface="Times New Roman"/>
              </a:rPr>
              <a:t>=0; </a:t>
            </a:r>
            <a:r>
              <a:rPr lang="en-US" sz="1700" b="1" dirty="0" err="1" smtClean="0">
                <a:solidFill>
                  <a:srgbClr val="FFFF00"/>
                </a:solidFill>
                <a:latin typeface="Times New Roman"/>
                <a:ea typeface="Times New Roman"/>
              </a:rPr>
              <a:t>i</a:t>
            </a:r>
            <a:r>
              <a:rPr lang="en-US" sz="1700" b="1" dirty="0" smtClean="0">
                <a:solidFill>
                  <a:srgbClr val="FFFF00"/>
                </a:solidFill>
                <a:latin typeface="Times New Roman"/>
                <a:ea typeface="Times New Roman"/>
              </a:rPr>
              <a:t>&lt;=(m-1);++</a:t>
            </a:r>
            <a:r>
              <a:rPr lang="en-US" sz="1700" b="1" dirty="0" err="1" smtClean="0">
                <a:solidFill>
                  <a:srgbClr val="FFFF00"/>
                </a:solidFill>
                <a:latin typeface="Times New Roman"/>
                <a:ea typeface="Times New Roman"/>
              </a:rPr>
              <a:t>i</a:t>
            </a:r>
            <a:r>
              <a:rPr lang="en-US" sz="1700" b="1" dirty="0" smtClean="0">
                <a:solidFill>
                  <a:srgbClr val="FFFF00"/>
                </a:solidFill>
                <a:latin typeface="Times New Roman"/>
                <a:ea typeface="Times New Roman"/>
              </a:rPr>
              <a:t>) </a:t>
            </a:r>
          </a:p>
          <a:p>
            <a:pPr>
              <a:buNone/>
            </a:pPr>
            <a:r>
              <a:rPr lang="en-US" sz="1700" b="1" dirty="0" smtClean="0">
                <a:solidFill>
                  <a:srgbClr val="FFFF00"/>
                </a:solidFill>
                <a:latin typeface="Times New Roman"/>
                <a:ea typeface="Times New Roman"/>
              </a:rPr>
              <a:t>	     b [i,0]= [(a[i,0] </a:t>
            </a:r>
            <a:r>
              <a:rPr lang="en-US" sz="1700" b="1" dirty="0" smtClean="0">
                <a:solidFill>
                  <a:srgbClr val="FFFF00"/>
                </a:solidFill>
                <a:latin typeface="Symbol"/>
                <a:ea typeface="Times New Roman"/>
                <a:cs typeface="Times New Roman"/>
              </a:rPr>
              <a:t>Å </a:t>
            </a:r>
            <a:r>
              <a:rPr lang="en-US" sz="1700" b="1" dirty="0" smtClean="0">
                <a:solidFill>
                  <a:srgbClr val="FFFF00"/>
                </a:solidFill>
                <a:latin typeface="Times New Roman"/>
                <a:ea typeface="Times New Roman"/>
              </a:rPr>
              <a:t>s-edge2[i,0])</a:t>
            </a:r>
            <a:r>
              <a:rPr lang="en-US" sz="1700" b="1" baseline="30000" dirty="0" smtClean="0">
                <a:solidFill>
                  <a:srgbClr val="FFFF00"/>
                </a:solidFill>
                <a:latin typeface="Times New Roman"/>
                <a:ea typeface="Times New Roman"/>
              </a:rPr>
              <a:t>2</a:t>
            </a:r>
            <a:r>
              <a:rPr lang="en-US" sz="1700" b="1" dirty="0" smtClean="0">
                <a:solidFill>
                  <a:srgbClr val="FFFF00"/>
                </a:solidFill>
                <a:latin typeface="Times New Roman"/>
                <a:ea typeface="Times New Roman"/>
              </a:rPr>
              <a:t> + (a[i,0]</a:t>
            </a:r>
            <a:r>
              <a:rPr lang="en-US" sz="1700" b="1" dirty="0" smtClean="0">
                <a:solidFill>
                  <a:srgbClr val="FFFF00"/>
                </a:solidFill>
                <a:latin typeface="Symbol"/>
                <a:ea typeface="Times New Roman"/>
                <a:cs typeface="Times New Roman"/>
              </a:rPr>
              <a:t> Å </a:t>
            </a:r>
            <a:r>
              <a:rPr lang="en-US" sz="1700" b="1" dirty="0" smtClean="0">
                <a:solidFill>
                  <a:srgbClr val="FFFF00"/>
                </a:solidFill>
                <a:latin typeface="Times New Roman"/>
                <a:ea typeface="Times New Roman"/>
              </a:rPr>
              <a:t>sp-edge2[i,0])</a:t>
            </a:r>
            <a:r>
              <a:rPr lang="en-US" sz="1700" b="1" baseline="30000" dirty="0" smtClean="0">
                <a:solidFill>
                  <a:srgbClr val="FFFF00"/>
                </a:solidFill>
                <a:latin typeface="Times New Roman"/>
                <a:ea typeface="Times New Roman"/>
              </a:rPr>
              <a:t>2</a:t>
            </a:r>
            <a:r>
              <a:rPr lang="en-US" sz="1700" b="1" dirty="0" smtClean="0">
                <a:solidFill>
                  <a:srgbClr val="FFFF00"/>
                </a:solidFill>
                <a:latin typeface="Times New Roman"/>
                <a:ea typeface="Times New Roman"/>
              </a:rPr>
              <a:t>]</a:t>
            </a:r>
            <a:r>
              <a:rPr lang="en-US" sz="1700" b="1" baseline="30000" dirty="0" smtClean="0">
                <a:solidFill>
                  <a:srgbClr val="FFFF00"/>
                </a:solidFill>
                <a:latin typeface="Times New Roman"/>
                <a:ea typeface="Times New Roman"/>
              </a:rPr>
              <a:t>1/2</a:t>
            </a:r>
            <a:r>
              <a:rPr lang="en-US" sz="1700" b="1" dirty="0" smtClean="0">
                <a:solidFill>
                  <a:srgbClr val="FFFF00"/>
                </a:solidFill>
                <a:latin typeface="Times New Roman"/>
                <a:ea typeface="Times New Roman"/>
              </a:rPr>
              <a:t>} </a:t>
            </a:r>
          </a:p>
          <a:p>
            <a:pPr>
              <a:buNone/>
            </a:pPr>
            <a:r>
              <a:rPr lang="en-US" sz="1700" b="1" dirty="0" smtClean="0">
                <a:solidFill>
                  <a:srgbClr val="FFFF00"/>
                </a:solidFill>
                <a:latin typeface="Times New Roman"/>
                <a:ea typeface="Times New Roman"/>
              </a:rPr>
              <a:t>	</a:t>
            </a:r>
            <a:r>
              <a:rPr lang="en-US" sz="1700" dirty="0" smtClean="0"/>
              <a:t> </a:t>
            </a:r>
            <a:r>
              <a:rPr lang="en-US" sz="1700" b="1" dirty="0" smtClean="0">
                <a:solidFill>
                  <a:srgbClr val="7030A0"/>
                </a:solidFill>
                <a:latin typeface="Times New Roman"/>
                <a:ea typeface="Times New Roman"/>
              </a:rPr>
              <a:t>/* Edge3 partitioning condition is  (</a:t>
            </a:r>
            <a:r>
              <a:rPr lang="en-US" sz="1700" b="1" dirty="0" err="1" smtClean="0">
                <a:solidFill>
                  <a:srgbClr val="7030A0"/>
                </a:solidFill>
                <a:latin typeface="Times New Roman"/>
                <a:ea typeface="Times New Roman"/>
              </a:rPr>
              <a:t>i</a:t>
            </a:r>
            <a:r>
              <a:rPr lang="en-US" sz="1700" b="1" dirty="0" smtClean="0">
                <a:solidFill>
                  <a:srgbClr val="7030A0"/>
                </a:solidFill>
                <a:latin typeface="Times New Roman"/>
                <a:ea typeface="Times New Roman"/>
              </a:rPr>
              <a:t>=(m-1)) */</a:t>
            </a:r>
          </a:p>
          <a:p>
            <a:pPr>
              <a:buNone/>
            </a:pPr>
            <a:r>
              <a:rPr lang="en-US" sz="1700" b="1" dirty="0" smtClean="0">
                <a:solidFill>
                  <a:srgbClr val="FFFF00"/>
                </a:solidFill>
                <a:latin typeface="Times New Roman"/>
                <a:ea typeface="Times New Roman"/>
              </a:rPr>
              <a:t>	{for (int j=0; j&lt;=(n-1);++j) </a:t>
            </a:r>
          </a:p>
          <a:p>
            <a:pPr>
              <a:buNone/>
            </a:pPr>
            <a:r>
              <a:rPr lang="en-US" sz="1700" b="1" dirty="0" smtClean="0">
                <a:solidFill>
                  <a:srgbClr val="FFFF00"/>
                </a:solidFill>
                <a:latin typeface="Times New Roman"/>
                <a:ea typeface="Times New Roman"/>
              </a:rPr>
              <a:t>	     b [(m-1),j]= [(a[(m-1),j] </a:t>
            </a:r>
            <a:r>
              <a:rPr lang="en-US" sz="1700" b="1" dirty="0" smtClean="0">
                <a:solidFill>
                  <a:srgbClr val="FFFF00"/>
                </a:solidFill>
                <a:latin typeface="Symbol"/>
                <a:ea typeface="Times New Roman"/>
                <a:cs typeface="Times New Roman"/>
              </a:rPr>
              <a:t>Å </a:t>
            </a:r>
            <a:r>
              <a:rPr lang="en-US" sz="1700" b="1" dirty="0" smtClean="0">
                <a:solidFill>
                  <a:srgbClr val="FFFF00"/>
                </a:solidFill>
                <a:latin typeface="Times New Roman"/>
                <a:ea typeface="Times New Roman"/>
              </a:rPr>
              <a:t>s-edge3[(m-1),j])</a:t>
            </a:r>
            <a:r>
              <a:rPr lang="en-US" sz="1700" b="1" baseline="30000" dirty="0" smtClean="0">
                <a:solidFill>
                  <a:srgbClr val="FFFF00"/>
                </a:solidFill>
                <a:latin typeface="Times New Roman"/>
                <a:ea typeface="Times New Roman"/>
              </a:rPr>
              <a:t>2</a:t>
            </a:r>
            <a:r>
              <a:rPr lang="en-US" sz="1700" b="1" dirty="0" smtClean="0">
                <a:solidFill>
                  <a:srgbClr val="FFFF00"/>
                </a:solidFill>
                <a:latin typeface="Times New Roman"/>
                <a:ea typeface="Times New Roman"/>
              </a:rPr>
              <a:t> + </a:t>
            </a:r>
          </a:p>
          <a:p>
            <a:pPr>
              <a:buNone/>
            </a:pPr>
            <a:r>
              <a:rPr lang="en-US" sz="1700" b="1" dirty="0" smtClean="0">
                <a:solidFill>
                  <a:srgbClr val="FFFF00"/>
                </a:solidFill>
                <a:latin typeface="Times New Roman"/>
                <a:ea typeface="Times New Roman"/>
              </a:rPr>
              <a:t>	                           (a[(m-1),j]</a:t>
            </a:r>
            <a:r>
              <a:rPr lang="en-US" sz="1700" b="1" dirty="0" smtClean="0">
                <a:solidFill>
                  <a:srgbClr val="FFFF00"/>
                </a:solidFill>
                <a:latin typeface="Symbol"/>
                <a:ea typeface="Times New Roman"/>
                <a:cs typeface="Times New Roman"/>
              </a:rPr>
              <a:t> Å </a:t>
            </a:r>
            <a:r>
              <a:rPr lang="en-US" sz="1700" b="1" dirty="0" smtClean="0">
                <a:solidFill>
                  <a:srgbClr val="FFFF00"/>
                </a:solidFill>
                <a:latin typeface="Times New Roman"/>
                <a:ea typeface="Times New Roman"/>
              </a:rPr>
              <a:t>sp-edge3[(m-1),j])</a:t>
            </a:r>
            <a:r>
              <a:rPr lang="en-US" sz="1700" b="1" baseline="30000" dirty="0" smtClean="0">
                <a:solidFill>
                  <a:srgbClr val="FFFF00"/>
                </a:solidFill>
                <a:latin typeface="Times New Roman"/>
                <a:ea typeface="Times New Roman"/>
              </a:rPr>
              <a:t>2</a:t>
            </a:r>
            <a:r>
              <a:rPr lang="en-US" sz="1700" b="1" dirty="0" smtClean="0">
                <a:solidFill>
                  <a:srgbClr val="FFFF00"/>
                </a:solidFill>
                <a:latin typeface="Times New Roman"/>
                <a:ea typeface="Times New Roman"/>
              </a:rPr>
              <a:t>]</a:t>
            </a:r>
            <a:r>
              <a:rPr lang="en-US" sz="1700" b="1" baseline="30000" dirty="0" smtClean="0">
                <a:solidFill>
                  <a:srgbClr val="FFFF00"/>
                </a:solidFill>
                <a:latin typeface="Times New Roman"/>
                <a:ea typeface="Times New Roman"/>
              </a:rPr>
              <a:t>1/2</a:t>
            </a:r>
            <a:r>
              <a:rPr lang="en-US" sz="1700" b="1" dirty="0" smtClean="0">
                <a:solidFill>
                  <a:srgbClr val="FFFF00"/>
                </a:solidFill>
                <a:latin typeface="Times New Roman"/>
                <a:ea typeface="Times New Roman"/>
              </a:rPr>
              <a:t>} </a:t>
            </a:r>
          </a:p>
          <a:p>
            <a:pPr>
              <a:buNone/>
            </a:pPr>
            <a:r>
              <a:rPr lang="en-US" sz="1700" b="1" dirty="0" smtClean="0">
                <a:solidFill>
                  <a:srgbClr val="FFFF00"/>
                </a:solidFill>
                <a:latin typeface="Times New Roman"/>
                <a:ea typeface="Times New Roman"/>
              </a:rPr>
              <a:t>	 </a:t>
            </a:r>
            <a:r>
              <a:rPr lang="en-US" sz="1700" b="1" dirty="0" smtClean="0">
                <a:solidFill>
                  <a:srgbClr val="7030A0"/>
                </a:solidFill>
                <a:latin typeface="Times New Roman"/>
                <a:ea typeface="Times New Roman"/>
              </a:rPr>
              <a:t>/* Edge4 partitioning condition is  (</a:t>
            </a:r>
            <a:r>
              <a:rPr lang="en-US" sz="1700" b="1" dirty="0" err="1" smtClean="0">
                <a:solidFill>
                  <a:srgbClr val="7030A0"/>
                </a:solidFill>
                <a:latin typeface="Times New Roman"/>
                <a:ea typeface="Times New Roman"/>
              </a:rPr>
              <a:t>i</a:t>
            </a:r>
            <a:r>
              <a:rPr lang="en-US" sz="1700" b="1" dirty="0" smtClean="0">
                <a:solidFill>
                  <a:srgbClr val="7030A0"/>
                </a:solidFill>
                <a:latin typeface="Times New Roman"/>
                <a:ea typeface="Times New Roman"/>
              </a:rPr>
              <a:t>=(n-1)) */</a:t>
            </a:r>
          </a:p>
          <a:p>
            <a:pPr>
              <a:buNone/>
            </a:pPr>
            <a:r>
              <a:rPr lang="en-US" sz="1700" b="1" dirty="0" smtClean="0">
                <a:solidFill>
                  <a:srgbClr val="FFFF00"/>
                </a:solidFill>
                <a:latin typeface="Times New Roman"/>
                <a:ea typeface="Times New Roman"/>
              </a:rPr>
              <a:t>        {for (int </a:t>
            </a:r>
            <a:r>
              <a:rPr lang="en-US" sz="1700" b="1" dirty="0" err="1" smtClean="0">
                <a:solidFill>
                  <a:srgbClr val="FFFF00"/>
                </a:solidFill>
                <a:latin typeface="Times New Roman"/>
                <a:ea typeface="Times New Roman"/>
              </a:rPr>
              <a:t>i</a:t>
            </a:r>
            <a:r>
              <a:rPr lang="en-US" sz="1700" b="1" dirty="0" smtClean="0">
                <a:solidFill>
                  <a:srgbClr val="FFFF00"/>
                </a:solidFill>
                <a:latin typeface="Times New Roman"/>
                <a:ea typeface="Times New Roman"/>
              </a:rPr>
              <a:t>=0; </a:t>
            </a:r>
            <a:r>
              <a:rPr lang="en-US" sz="1700" b="1" dirty="0" err="1" smtClean="0">
                <a:solidFill>
                  <a:srgbClr val="FFFF00"/>
                </a:solidFill>
                <a:latin typeface="Times New Roman"/>
                <a:ea typeface="Times New Roman"/>
              </a:rPr>
              <a:t>i</a:t>
            </a:r>
            <a:r>
              <a:rPr lang="en-US" sz="1700" b="1" dirty="0" smtClean="0">
                <a:solidFill>
                  <a:srgbClr val="FFFF00"/>
                </a:solidFill>
                <a:latin typeface="Times New Roman"/>
                <a:ea typeface="Times New Roman"/>
              </a:rPr>
              <a:t>&lt;=(m-1);++</a:t>
            </a:r>
            <a:r>
              <a:rPr lang="en-US" sz="1700" b="1" dirty="0" err="1" smtClean="0">
                <a:solidFill>
                  <a:srgbClr val="FFFF00"/>
                </a:solidFill>
                <a:latin typeface="Times New Roman"/>
                <a:ea typeface="Times New Roman"/>
              </a:rPr>
              <a:t>i</a:t>
            </a:r>
            <a:r>
              <a:rPr lang="en-US" sz="1700" b="1" dirty="0" smtClean="0">
                <a:solidFill>
                  <a:srgbClr val="FFFF00"/>
                </a:solidFill>
                <a:latin typeface="Times New Roman"/>
                <a:ea typeface="Times New Roman"/>
              </a:rPr>
              <a:t>) </a:t>
            </a:r>
          </a:p>
          <a:p>
            <a:pPr>
              <a:buNone/>
            </a:pPr>
            <a:r>
              <a:rPr lang="en-US" sz="1700" b="1" dirty="0" smtClean="0">
                <a:solidFill>
                  <a:srgbClr val="FFFF00"/>
                </a:solidFill>
                <a:latin typeface="Times New Roman"/>
                <a:ea typeface="Times New Roman"/>
              </a:rPr>
              <a:t>            b [</a:t>
            </a:r>
            <a:r>
              <a:rPr lang="en-US" sz="1700" b="1" dirty="0" err="1" smtClean="0">
                <a:solidFill>
                  <a:srgbClr val="FFFF00"/>
                </a:solidFill>
                <a:latin typeface="Times New Roman"/>
                <a:ea typeface="Times New Roman"/>
              </a:rPr>
              <a:t>i</a:t>
            </a:r>
            <a:r>
              <a:rPr lang="en-US" sz="1700" b="1" dirty="0" smtClean="0">
                <a:solidFill>
                  <a:srgbClr val="FFFF00"/>
                </a:solidFill>
                <a:latin typeface="Times New Roman"/>
                <a:ea typeface="Times New Roman"/>
              </a:rPr>
              <a:t>, (n-1)]= [(a[</a:t>
            </a:r>
            <a:r>
              <a:rPr lang="en-US" sz="1700" b="1" dirty="0" err="1" smtClean="0">
                <a:solidFill>
                  <a:srgbClr val="FFFF00"/>
                </a:solidFill>
                <a:latin typeface="Times New Roman"/>
                <a:ea typeface="Times New Roman"/>
              </a:rPr>
              <a:t>i</a:t>
            </a:r>
            <a:r>
              <a:rPr lang="en-US" sz="1700" b="1" dirty="0" smtClean="0">
                <a:solidFill>
                  <a:srgbClr val="FFFF00"/>
                </a:solidFill>
                <a:latin typeface="Times New Roman"/>
                <a:ea typeface="Times New Roman"/>
              </a:rPr>
              <a:t>, (n-1)] </a:t>
            </a:r>
            <a:r>
              <a:rPr lang="en-US" sz="1700" b="1" dirty="0" smtClean="0">
                <a:solidFill>
                  <a:srgbClr val="FFFF00"/>
                </a:solidFill>
                <a:latin typeface="Symbol"/>
                <a:ea typeface="Times New Roman"/>
                <a:cs typeface="Times New Roman"/>
              </a:rPr>
              <a:t>Å </a:t>
            </a:r>
            <a:r>
              <a:rPr lang="en-US" sz="1700" b="1" dirty="0" smtClean="0">
                <a:solidFill>
                  <a:srgbClr val="FFFF00"/>
                </a:solidFill>
                <a:latin typeface="Times New Roman"/>
                <a:ea typeface="Times New Roman"/>
              </a:rPr>
              <a:t>s-edge4[</a:t>
            </a:r>
            <a:r>
              <a:rPr lang="en-US" sz="1700" b="1" dirty="0" err="1" smtClean="0">
                <a:solidFill>
                  <a:srgbClr val="FFFF00"/>
                </a:solidFill>
                <a:latin typeface="Times New Roman"/>
                <a:ea typeface="Times New Roman"/>
              </a:rPr>
              <a:t>i</a:t>
            </a:r>
            <a:r>
              <a:rPr lang="en-US" sz="1700" b="1" dirty="0" smtClean="0">
                <a:solidFill>
                  <a:srgbClr val="FFFF00"/>
                </a:solidFill>
                <a:latin typeface="Times New Roman"/>
                <a:ea typeface="Times New Roman"/>
              </a:rPr>
              <a:t>, (n-1)])</a:t>
            </a:r>
            <a:r>
              <a:rPr lang="en-US" sz="1700" b="1" baseline="30000" dirty="0" smtClean="0">
                <a:solidFill>
                  <a:srgbClr val="FFFF00"/>
                </a:solidFill>
                <a:latin typeface="Times New Roman"/>
                <a:ea typeface="Times New Roman"/>
              </a:rPr>
              <a:t>2</a:t>
            </a:r>
            <a:r>
              <a:rPr lang="en-US" sz="1700" b="1" dirty="0" smtClean="0">
                <a:solidFill>
                  <a:srgbClr val="FFFF00"/>
                </a:solidFill>
                <a:latin typeface="Times New Roman"/>
                <a:ea typeface="Times New Roman"/>
              </a:rPr>
              <a:t> + </a:t>
            </a:r>
          </a:p>
          <a:p>
            <a:pPr>
              <a:buNone/>
            </a:pPr>
            <a:r>
              <a:rPr lang="en-US" sz="1700" b="1" dirty="0" smtClean="0">
                <a:solidFill>
                  <a:srgbClr val="FFFF00"/>
                </a:solidFill>
                <a:latin typeface="Times New Roman"/>
                <a:ea typeface="Times New Roman"/>
              </a:rPr>
              <a:t>			    (a[</a:t>
            </a:r>
            <a:r>
              <a:rPr lang="en-US" sz="1700" b="1" dirty="0" err="1" smtClean="0">
                <a:solidFill>
                  <a:srgbClr val="FFFF00"/>
                </a:solidFill>
                <a:latin typeface="Times New Roman"/>
                <a:ea typeface="Times New Roman"/>
              </a:rPr>
              <a:t>i</a:t>
            </a:r>
            <a:r>
              <a:rPr lang="en-US" sz="1700" b="1" dirty="0" smtClean="0">
                <a:solidFill>
                  <a:srgbClr val="FFFF00"/>
                </a:solidFill>
                <a:latin typeface="Times New Roman"/>
                <a:ea typeface="Times New Roman"/>
              </a:rPr>
              <a:t>, (n-1)]</a:t>
            </a:r>
            <a:r>
              <a:rPr lang="en-US" sz="1700" b="1" dirty="0" smtClean="0">
                <a:solidFill>
                  <a:srgbClr val="FFFF00"/>
                </a:solidFill>
                <a:latin typeface="Symbol"/>
                <a:ea typeface="Times New Roman"/>
                <a:cs typeface="Times New Roman"/>
              </a:rPr>
              <a:t> Å </a:t>
            </a:r>
            <a:r>
              <a:rPr lang="en-US" sz="1700" b="1" dirty="0" smtClean="0">
                <a:solidFill>
                  <a:srgbClr val="FFFF00"/>
                </a:solidFill>
                <a:latin typeface="Times New Roman"/>
                <a:ea typeface="Times New Roman"/>
              </a:rPr>
              <a:t>sp-edge4[</a:t>
            </a:r>
            <a:r>
              <a:rPr lang="en-US" sz="1700" b="1" dirty="0" err="1" smtClean="0">
                <a:solidFill>
                  <a:srgbClr val="FFFF00"/>
                </a:solidFill>
                <a:latin typeface="Times New Roman"/>
                <a:ea typeface="Times New Roman"/>
              </a:rPr>
              <a:t>i</a:t>
            </a:r>
            <a:r>
              <a:rPr lang="en-US" sz="1700" b="1" dirty="0" smtClean="0">
                <a:solidFill>
                  <a:srgbClr val="FFFF00"/>
                </a:solidFill>
                <a:latin typeface="Times New Roman"/>
                <a:ea typeface="Times New Roman"/>
              </a:rPr>
              <a:t>, (n-1)])</a:t>
            </a:r>
            <a:r>
              <a:rPr lang="en-US" sz="1700" b="1" baseline="30000" dirty="0" smtClean="0">
                <a:solidFill>
                  <a:srgbClr val="FFFF00"/>
                </a:solidFill>
                <a:latin typeface="Times New Roman"/>
                <a:ea typeface="Times New Roman"/>
              </a:rPr>
              <a:t>2</a:t>
            </a:r>
            <a:r>
              <a:rPr lang="en-US" sz="1700" b="1" dirty="0" smtClean="0">
                <a:solidFill>
                  <a:srgbClr val="FFFF00"/>
                </a:solidFill>
                <a:latin typeface="Times New Roman"/>
                <a:ea typeface="Times New Roman"/>
              </a:rPr>
              <a:t>]</a:t>
            </a:r>
            <a:r>
              <a:rPr lang="en-US" sz="1700" b="1" baseline="30000" dirty="0" smtClean="0">
                <a:solidFill>
                  <a:srgbClr val="FFFF00"/>
                </a:solidFill>
                <a:latin typeface="Times New Roman"/>
                <a:ea typeface="Times New Roman"/>
              </a:rPr>
              <a:t>1/2</a:t>
            </a:r>
            <a:r>
              <a:rPr lang="en-US" sz="1700" b="1" dirty="0" smtClean="0">
                <a:solidFill>
                  <a:srgbClr val="FFFF00"/>
                </a:solidFill>
                <a:latin typeface="Times New Roman"/>
                <a:ea typeface="Times New Roman"/>
              </a:rPr>
              <a:t>} </a:t>
            </a:r>
          </a:p>
          <a:p>
            <a:pPr>
              <a:buNone/>
            </a:pPr>
            <a:r>
              <a:rPr lang="en-US" sz="1700" dirty="0" smtClean="0"/>
              <a:t> _endthread( ); }</a:t>
            </a:r>
            <a:endParaRPr lang="en-US" sz="17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Framework: Do Edges C Code</a:t>
            </a:r>
            <a:endParaRPr lang="en-US" dirty="0"/>
          </a:p>
        </p:txBody>
      </p:sp>
      <p:sp>
        <p:nvSpPr>
          <p:cNvPr id="3" name="Content Placeholder 2"/>
          <p:cNvSpPr>
            <a:spLocks noGrp="1"/>
          </p:cNvSpPr>
          <p:nvPr>
            <p:ph idx="1"/>
          </p:nvPr>
        </p:nvSpPr>
        <p:spPr>
          <a:xfrm>
            <a:off x="457200" y="1295400"/>
            <a:ext cx="8229600" cy="4709160"/>
          </a:xfrm>
        </p:spPr>
        <p:txBody>
          <a:bodyPr>
            <a:noAutofit/>
          </a:bodyPr>
          <a:lstStyle/>
          <a:p>
            <a:pPr>
              <a:buNone/>
            </a:pPr>
            <a:r>
              <a:rPr lang="en-US" sz="1700" dirty="0" smtClean="0"/>
              <a:t>void </a:t>
            </a:r>
            <a:r>
              <a:rPr lang="en-US" sz="1700" b="1" dirty="0" smtClean="0">
                <a:solidFill>
                  <a:srgbClr val="FFFF00"/>
                </a:solidFill>
                <a:latin typeface="Times New Roman"/>
              </a:rPr>
              <a:t>Sobel</a:t>
            </a:r>
            <a:r>
              <a:rPr lang="en-US" sz="1700" b="1" dirty="0" smtClean="0">
                <a:solidFill>
                  <a:srgbClr val="FFFF00"/>
                </a:solidFill>
                <a:latin typeface="Times New Roman"/>
                <a:ea typeface="Times New Roman"/>
              </a:rPr>
              <a:t> Edges9</a:t>
            </a:r>
            <a:r>
              <a:rPr lang="en-US" sz="1700" dirty="0" smtClean="0"/>
              <a:t>( ) </a:t>
            </a:r>
          </a:p>
          <a:p>
            <a:pPr>
              <a:buNone/>
            </a:pPr>
            <a:r>
              <a:rPr lang="en-US" sz="1700" dirty="0" smtClean="0"/>
              <a:t>	{ </a:t>
            </a:r>
            <a:r>
              <a:rPr lang="en-US" sz="1700" dirty="0" smtClean="0">
                <a:solidFill>
                  <a:srgbClr val="7030A0"/>
                </a:solidFill>
              </a:rPr>
              <a:t>/* Edge1 partitioning condition is  (</a:t>
            </a:r>
            <a:r>
              <a:rPr lang="en-US" sz="1700" dirty="0" err="1" smtClean="0">
                <a:solidFill>
                  <a:srgbClr val="7030A0"/>
                </a:solidFill>
              </a:rPr>
              <a:t>i</a:t>
            </a:r>
            <a:r>
              <a:rPr lang="en-US" sz="1700" dirty="0" smtClean="0">
                <a:solidFill>
                  <a:srgbClr val="7030A0"/>
                </a:solidFill>
              </a:rPr>
              <a:t>=0) */</a:t>
            </a:r>
          </a:p>
          <a:p>
            <a:pPr>
              <a:buNone/>
            </a:pPr>
            <a:r>
              <a:rPr lang="en-US" sz="1700" b="1" dirty="0" smtClean="0">
                <a:solidFill>
                  <a:srgbClr val="FFFF00"/>
                </a:solidFill>
                <a:latin typeface="Times New Roman"/>
                <a:ea typeface="Times New Roman"/>
              </a:rPr>
              <a:t>	  {for (int j=0; j&lt;=(n-1);++j)</a:t>
            </a:r>
          </a:p>
          <a:p>
            <a:pPr>
              <a:buNone/>
            </a:pPr>
            <a:r>
              <a:rPr lang="en-US" sz="1700" b="1" dirty="0" smtClean="0">
                <a:solidFill>
                  <a:srgbClr val="FFFF00"/>
                </a:solidFill>
                <a:latin typeface="Times New Roman"/>
                <a:ea typeface="Times New Roman"/>
              </a:rPr>
              <a:t>	       b [0,j]= 0;} </a:t>
            </a:r>
          </a:p>
          <a:p>
            <a:pPr>
              <a:buNone/>
            </a:pPr>
            <a:r>
              <a:rPr lang="en-US" sz="1700" b="1" dirty="0" smtClean="0">
                <a:solidFill>
                  <a:srgbClr val="FFFF00"/>
                </a:solidFill>
                <a:latin typeface="Times New Roman"/>
                <a:ea typeface="Times New Roman"/>
              </a:rPr>
              <a:t>	</a:t>
            </a:r>
            <a:r>
              <a:rPr lang="en-US" sz="1700" dirty="0" smtClean="0"/>
              <a:t> </a:t>
            </a:r>
            <a:r>
              <a:rPr lang="en-US" sz="1700" dirty="0" smtClean="0">
                <a:solidFill>
                  <a:srgbClr val="7030A0"/>
                </a:solidFill>
              </a:rPr>
              <a:t>/* Edge2 partitioning condition is  (j=0) */</a:t>
            </a:r>
            <a:endParaRPr lang="en-US" sz="1700" b="1" dirty="0" smtClean="0">
              <a:solidFill>
                <a:srgbClr val="7030A0"/>
              </a:solidFill>
              <a:latin typeface="Times New Roman"/>
              <a:ea typeface="Times New Roman"/>
            </a:endParaRPr>
          </a:p>
          <a:p>
            <a:pPr>
              <a:buNone/>
            </a:pPr>
            <a:r>
              <a:rPr lang="en-US" sz="1700" b="1" dirty="0" smtClean="0">
                <a:solidFill>
                  <a:srgbClr val="FFFF00"/>
                </a:solidFill>
                <a:latin typeface="Times New Roman"/>
                <a:ea typeface="Times New Roman"/>
              </a:rPr>
              <a:t>	 {for (int </a:t>
            </a:r>
            <a:r>
              <a:rPr lang="en-US" sz="1700" b="1" dirty="0" err="1" smtClean="0">
                <a:solidFill>
                  <a:srgbClr val="FFFF00"/>
                </a:solidFill>
                <a:latin typeface="Times New Roman"/>
                <a:ea typeface="Times New Roman"/>
              </a:rPr>
              <a:t>i</a:t>
            </a:r>
            <a:r>
              <a:rPr lang="en-US" sz="1700" b="1" dirty="0" smtClean="0">
                <a:solidFill>
                  <a:srgbClr val="FFFF00"/>
                </a:solidFill>
                <a:latin typeface="Times New Roman"/>
                <a:ea typeface="Times New Roman"/>
              </a:rPr>
              <a:t>=0; </a:t>
            </a:r>
            <a:r>
              <a:rPr lang="en-US" sz="1700" b="1" dirty="0" err="1" smtClean="0">
                <a:solidFill>
                  <a:srgbClr val="FFFF00"/>
                </a:solidFill>
                <a:latin typeface="Times New Roman"/>
                <a:ea typeface="Times New Roman"/>
              </a:rPr>
              <a:t>i</a:t>
            </a:r>
            <a:r>
              <a:rPr lang="en-US" sz="1700" b="1" dirty="0" smtClean="0">
                <a:solidFill>
                  <a:srgbClr val="FFFF00"/>
                </a:solidFill>
                <a:latin typeface="Times New Roman"/>
                <a:ea typeface="Times New Roman"/>
              </a:rPr>
              <a:t>&lt;=(m-1);++</a:t>
            </a:r>
            <a:r>
              <a:rPr lang="en-US" sz="1700" b="1" dirty="0" err="1" smtClean="0">
                <a:solidFill>
                  <a:srgbClr val="FFFF00"/>
                </a:solidFill>
                <a:latin typeface="Times New Roman"/>
                <a:ea typeface="Times New Roman"/>
              </a:rPr>
              <a:t>i</a:t>
            </a:r>
            <a:r>
              <a:rPr lang="en-US" sz="1700" b="1" dirty="0" smtClean="0">
                <a:solidFill>
                  <a:srgbClr val="FFFF00"/>
                </a:solidFill>
                <a:latin typeface="Times New Roman"/>
                <a:ea typeface="Times New Roman"/>
              </a:rPr>
              <a:t>) </a:t>
            </a:r>
          </a:p>
          <a:p>
            <a:pPr>
              <a:buNone/>
            </a:pPr>
            <a:r>
              <a:rPr lang="en-US" sz="1700" b="1" dirty="0" smtClean="0">
                <a:solidFill>
                  <a:srgbClr val="FFFF00"/>
                </a:solidFill>
                <a:latin typeface="Times New Roman"/>
                <a:ea typeface="Times New Roman"/>
              </a:rPr>
              <a:t>	     b [i,0]= 0;} </a:t>
            </a:r>
          </a:p>
          <a:p>
            <a:pPr>
              <a:buNone/>
            </a:pPr>
            <a:r>
              <a:rPr lang="en-US" sz="1700" b="1" dirty="0" smtClean="0">
                <a:solidFill>
                  <a:srgbClr val="FFFF00"/>
                </a:solidFill>
                <a:latin typeface="Times New Roman"/>
                <a:ea typeface="Times New Roman"/>
              </a:rPr>
              <a:t>	</a:t>
            </a:r>
            <a:r>
              <a:rPr lang="en-US" sz="1700" dirty="0" smtClean="0"/>
              <a:t> </a:t>
            </a:r>
            <a:r>
              <a:rPr lang="en-US" sz="1700" dirty="0" smtClean="0">
                <a:solidFill>
                  <a:srgbClr val="7030A0"/>
                </a:solidFill>
              </a:rPr>
              <a:t>/* Edge3 partitioning condition is  (</a:t>
            </a:r>
            <a:r>
              <a:rPr lang="en-US" sz="1700" dirty="0" err="1" smtClean="0">
                <a:solidFill>
                  <a:srgbClr val="7030A0"/>
                </a:solidFill>
              </a:rPr>
              <a:t>i</a:t>
            </a:r>
            <a:r>
              <a:rPr lang="en-US" sz="1700" dirty="0" smtClean="0">
                <a:solidFill>
                  <a:srgbClr val="7030A0"/>
                </a:solidFill>
              </a:rPr>
              <a:t>=(m-1)) */</a:t>
            </a:r>
            <a:endParaRPr lang="en-US" sz="1700" b="1" dirty="0" smtClean="0">
              <a:solidFill>
                <a:srgbClr val="7030A0"/>
              </a:solidFill>
              <a:latin typeface="Times New Roman"/>
              <a:ea typeface="Times New Roman"/>
            </a:endParaRPr>
          </a:p>
          <a:p>
            <a:pPr>
              <a:buNone/>
            </a:pPr>
            <a:r>
              <a:rPr lang="en-US" sz="1700" b="1" dirty="0" smtClean="0">
                <a:solidFill>
                  <a:srgbClr val="FFFF00"/>
                </a:solidFill>
                <a:latin typeface="Times New Roman"/>
                <a:ea typeface="Times New Roman"/>
              </a:rPr>
              <a:t>	{for (int j=0; j&lt;=(n-1);++j) </a:t>
            </a:r>
          </a:p>
          <a:p>
            <a:pPr>
              <a:buNone/>
            </a:pPr>
            <a:r>
              <a:rPr lang="en-US" sz="1700" b="1" dirty="0" smtClean="0">
                <a:solidFill>
                  <a:srgbClr val="FFFF00"/>
                </a:solidFill>
                <a:latin typeface="Times New Roman"/>
                <a:ea typeface="Times New Roman"/>
              </a:rPr>
              <a:t>	     b [(m-1),j]= 0;} 	 </a:t>
            </a:r>
          </a:p>
          <a:p>
            <a:pPr>
              <a:buNone/>
            </a:pPr>
            <a:r>
              <a:rPr lang="en-US" sz="1700" b="1" dirty="0" smtClean="0">
                <a:solidFill>
                  <a:srgbClr val="FFFF00"/>
                </a:solidFill>
                <a:latin typeface="Times New Roman"/>
              </a:rPr>
              <a:t>         </a:t>
            </a:r>
            <a:r>
              <a:rPr lang="en-US" sz="1700" dirty="0" smtClean="0">
                <a:solidFill>
                  <a:srgbClr val="7030A0"/>
                </a:solidFill>
              </a:rPr>
              <a:t>/* Edge4 partitioning condition is  (</a:t>
            </a:r>
            <a:r>
              <a:rPr lang="en-US" sz="1700" dirty="0" err="1" smtClean="0">
                <a:solidFill>
                  <a:srgbClr val="7030A0"/>
                </a:solidFill>
              </a:rPr>
              <a:t>i</a:t>
            </a:r>
            <a:r>
              <a:rPr lang="en-US" sz="1700" dirty="0" smtClean="0">
                <a:solidFill>
                  <a:srgbClr val="7030A0"/>
                </a:solidFill>
              </a:rPr>
              <a:t>=(n-1)) */</a:t>
            </a:r>
            <a:endParaRPr lang="en-US" sz="1700" b="1" dirty="0" smtClean="0">
              <a:solidFill>
                <a:srgbClr val="7030A0"/>
              </a:solidFill>
              <a:latin typeface="Times New Roman"/>
              <a:ea typeface="Times New Roman"/>
            </a:endParaRPr>
          </a:p>
          <a:p>
            <a:pPr>
              <a:buNone/>
            </a:pPr>
            <a:r>
              <a:rPr lang="en-US" sz="1700" b="1" dirty="0" smtClean="0">
                <a:solidFill>
                  <a:srgbClr val="FFFF00"/>
                </a:solidFill>
                <a:latin typeface="Times New Roman"/>
                <a:ea typeface="Times New Roman"/>
              </a:rPr>
              <a:t>        {for (int </a:t>
            </a:r>
            <a:r>
              <a:rPr lang="en-US" sz="1700" b="1" dirty="0" err="1" smtClean="0">
                <a:solidFill>
                  <a:srgbClr val="FFFF00"/>
                </a:solidFill>
                <a:latin typeface="Times New Roman"/>
                <a:ea typeface="Times New Roman"/>
              </a:rPr>
              <a:t>i</a:t>
            </a:r>
            <a:r>
              <a:rPr lang="en-US" sz="1700" b="1" dirty="0" smtClean="0">
                <a:solidFill>
                  <a:srgbClr val="FFFF00"/>
                </a:solidFill>
                <a:latin typeface="Times New Roman"/>
                <a:ea typeface="Times New Roman"/>
              </a:rPr>
              <a:t>=0; </a:t>
            </a:r>
            <a:r>
              <a:rPr lang="en-US" sz="1700" b="1" dirty="0" err="1" smtClean="0">
                <a:solidFill>
                  <a:srgbClr val="FFFF00"/>
                </a:solidFill>
                <a:latin typeface="Times New Roman"/>
                <a:ea typeface="Times New Roman"/>
              </a:rPr>
              <a:t>i</a:t>
            </a:r>
            <a:r>
              <a:rPr lang="en-US" sz="1700" b="1" dirty="0" smtClean="0">
                <a:solidFill>
                  <a:srgbClr val="FFFF00"/>
                </a:solidFill>
                <a:latin typeface="Times New Roman"/>
                <a:ea typeface="Times New Roman"/>
              </a:rPr>
              <a:t>&lt;=(m-1);++</a:t>
            </a:r>
            <a:r>
              <a:rPr lang="en-US" sz="1700" b="1" dirty="0" err="1" smtClean="0">
                <a:solidFill>
                  <a:srgbClr val="FFFF00"/>
                </a:solidFill>
                <a:latin typeface="Times New Roman"/>
                <a:ea typeface="Times New Roman"/>
              </a:rPr>
              <a:t>i</a:t>
            </a:r>
            <a:r>
              <a:rPr lang="en-US" sz="1700" b="1" dirty="0" smtClean="0">
                <a:solidFill>
                  <a:srgbClr val="FFFF00"/>
                </a:solidFill>
                <a:latin typeface="Times New Roman"/>
                <a:ea typeface="Times New Roman"/>
              </a:rPr>
              <a:t>) </a:t>
            </a:r>
          </a:p>
          <a:p>
            <a:pPr>
              <a:buNone/>
            </a:pPr>
            <a:r>
              <a:rPr lang="en-US" sz="1700" b="1" dirty="0" smtClean="0">
                <a:solidFill>
                  <a:srgbClr val="FFFF00"/>
                </a:solidFill>
                <a:latin typeface="Times New Roman"/>
                <a:ea typeface="Times New Roman"/>
              </a:rPr>
              <a:t>            b [</a:t>
            </a:r>
            <a:r>
              <a:rPr lang="en-US" sz="1700" b="1" dirty="0" err="1" smtClean="0">
                <a:solidFill>
                  <a:srgbClr val="FFFF00"/>
                </a:solidFill>
                <a:latin typeface="Times New Roman"/>
                <a:ea typeface="Times New Roman"/>
              </a:rPr>
              <a:t>i</a:t>
            </a:r>
            <a:r>
              <a:rPr lang="en-US" sz="1700" b="1" dirty="0" smtClean="0">
                <a:solidFill>
                  <a:srgbClr val="FFFF00"/>
                </a:solidFill>
                <a:latin typeface="Times New Roman"/>
                <a:ea typeface="Times New Roman"/>
              </a:rPr>
              <a:t>, (n-1)]= 0;} </a:t>
            </a:r>
          </a:p>
          <a:p>
            <a:pPr>
              <a:buNone/>
            </a:pPr>
            <a:r>
              <a:rPr lang="en-US" sz="1700" dirty="0" smtClean="0"/>
              <a:t> _endthread( ); }</a:t>
            </a:r>
            <a:endParaRPr lang="en-US" sz="1700" dirty="0"/>
          </a:p>
        </p:txBody>
      </p:sp>
      <p:sp>
        <p:nvSpPr>
          <p:cNvPr id="5" name="Action Button: Forward or Next 4">
            <a:hlinkClick r:id="rId3" action="ppaction://hlinksldjump" highlightClick="1"/>
          </p:cNvPr>
          <p:cNvSpPr/>
          <p:nvPr/>
        </p:nvSpPr>
        <p:spPr>
          <a:xfrm>
            <a:off x="6172200" y="4495800"/>
            <a:ext cx="2057400" cy="609600"/>
          </a:xfrm>
          <a:prstGeom prst="actionButtonForwardNex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Quick Peak at Edge Thread code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Alternative Output Opportunities</a:t>
            </a:r>
            <a:endParaRPr lang="en-US" dirty="0"/>
          </a:p>
        </p:txBody>
      </p:sp>
      <p:sp>
        <p:nvSpPr>
          <p:cNvPr id="75280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Book Antiqua" pitchFamily="18" charset="0"/>
            </a:endParaRPr>
          </a:p>
        </p:txBody>
      </p:sp>
      <p:graphicFrame>
        <p:nvGraphicFramePr>
          <p:cNvPr id="34817" name="Object 166"/>
          <p:cNvGraphicFramePr>
            <a:graphicFrameLocks noChangeAspect="1"/>
          </p:cNvGraphicFramePr>
          <p:nvPr/>
        </p:nvGraphicFramePr>
        <p:xfrm>
          <a:off x="2266950" y="1484313"/>
          <a:ext cx="5200650" cy="5108575"/>
        </p:xfrm>
        <a:graphic>
          <a:graphicData uri="http://schemas.openxmlformats.org/presentationml/2006/ole">
            <p:oleObj spid="_x0000_s752806" name="Visio" r:id="rId4" imgW="6206750" imgH="6092671" progId="Visio.Drawing.11">
              <p:embed/>
            </p:oleObj>
          </a:graphicData>
        </a:graphic>
      </p:graphicFrame>
      <p:pic>
        <p:nvPicPr>
          <p:cNvPr id="752809" name="Ink 2"/>
          <p:cNvPicPr>
            <a:picLocks noRot="1" noChangeAspect="1" noEditPoints="1" noChangeArrowheads="1" noChangeShapeType="1"/>
          </p:cNvPicPr>
          <p:nvPr/>
        </p:nvPicPr>
        <p:blipFill>
          <a:blip r:embed="rId5"/>
          <a:srcRect/>
          <a:stretch>
            <a:fillRect/>
          </a:stretch>
        </p:blipFill>
        <p:spPr bwMode="auto">
          <a:xfrm>
            <a:off x="342493600" y="83902550"/>
            <a:ext cx="0" cy="0"/>
          </a:xfrm>
          <a:prstGeom prst="rect">
            <a:avLst/>
          </a:prstGeom>
          <a:noFill/>
          <a:ln w="9525">
            <a:noFill/>
            <a:miter lim="800000"/>
            <a:headEnd/>
            <a:tailEnd/>
          </a:ln>
        </p:spPr>
      </p:pic>
      <p:grpSp>
        <p:nvGrpSpPr>
          <p:cNvPr id="752810" name="Group 10"/>
          <p:cNvGrpSpPr>
            <a:grpSpLocks/>
          </p:cNvGrpSpPr>
          <p:nvPr/>
        </p:nvGrpSpPr>
        <p:grpSpPr bwMode="auto">
          <a:xfrm>
            <a:off x="595313" y="3200400"/>
            <a:ext cx="2681287" cy="923925"/>
            <a:chOff x="594610" y="3200400"/>
            <a:chExt cx="2681990" cy="923330"/>
          </a:xfrm>
        </p:grpSpPr>
        <p:sp>
          <p:nvSpPr>
            <p:cNvPr id="4" name="Flowchart: Document 3"/>
            <p:cNvSpPr/>
            <p:nvPr/>
          </p:nvSpPr>
          <p:spPr>
            <a:xfrm>
              <a:off x="594610" y="3200400"/>
              <a:ext cx="2681990" cy="913811"/>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b="1" baseline="30000" dirty="0">
                <a:solidFill>
                  <a:schemeClr val="bg1"/>
                </a:solidFill>
              </a:endParaRPr>
            </a:p>
          </p:txBody>
        </p:sp>
        <p:sp>
          <p:nvSpPr>
            <p:cNvPr id="752819" name="TextBox 9"/>
            <p:cNvSpPr txBox="1">
              <a:spLocks noChangeArrowheads="1"/>
            </p:cNvSpPr>
            <p:nvPr/>
          </p:nvSpPr>
          <p:spPr bwMode="auto">
            <a:xfrm>
              <a:off x="594610" y="3200400"/>
              <a:ext cx="2681990" cy="923330"/>
            </a:xfrm>
            <a:prstGeom prst="rect">
              <a:avLst/>
            </a:prstGeom>
            <a:noFill/>
            <a:ln w="9525">
              <a:noFill/>
              <a:miter lim="800000"/>
              <a:headEnd/>
              <a:tailEnd/>
            </a:ln>
          </p:spPr>
          <p:txBody>
            <a:bodyPr>
              <a:spAutoFit/>
            </a:bodyPr>
            <a:lstStyle/>
            <a:p>
              <a:r>
                <a:rPr lang="en-US" b="1">
                  <a:solidFill>
                    <a:schemeClr val="bg1"/>
                  </a:solidFill>
                  <a:latin typeface="Book Antiqua" pitchFamily="18" charset="0"/>
                </a:rPr>
                <a:t>//Sobel Edge Detection</a:t>
              </a:r>
            </a:p>
            <a:p>
              <a:r>
                <a:rPr lang="en-US" b="1">
                  <a:solidFill>
                    <a:schemeClr val="bg1"/>
                  </a:solidFill>
                  <a:latin typeface="Book Antiqua" pitchFamily="18" charset="0"/>
                </a:rPr>
                <a:t>b=[(a</a:t>
              </a:r>
              <a:r>
                <a:rPr lang="en-US" b="1">
                  <a:solidFill>
                    <a:srgbClr val="C00000"/>
                  </a:solidFill>
                  <a:latin typeface="Symbol" pitchFamily="18" charset="2"/>
                  <a:cs typeface="Times New Roman" pitchFamily="18" charset="0"/>
                </a:rPr>
                <a:t> Å </a:t>
              </a:r>
              <a:r>
                <a:rPr lang="en-US" b="1">
                  <a:solidFill>
                    <a:schemeClr val="bg1"/>
                  </a:solidFill>
                  <a:latin typeface="Book Antiqua" pitchFamily="18" charset="0"/>
                </a:rPr>
                <a:t>s)</a:t>
              </a:r>
              <a:r>
                <a:rPr lang="en-US" b="1" baseline="30000">
                  <a:solidFill>
                    <a:schemeClr val="bg1"/>
                  </a:solidFill>
                  <a:latin typeface="Book Antiqua" pitchFamily="18" charset="0"/>
                </a:rPr>
                <a:t>2</a:t>
              </a:r>
              <a:r>
                <a:rPr lang="en-US" b="1">
                  <a:solidFill>
                    <a:schemeClr val="bg1"/>
                  </a:solidFill>
                  <a:latin typeface="Book Antiqua" pitchFamily="18" charset="0"/>
                </a:rPr>
                <a:t> +(a</a:t>
              </a:r>
              <a:r>
                <a:rPr lang="en-US" b="1">
                  <a:solidFill>
                    <a:srgbClr val="C00000"/>
                  </a:solidFill>
                  <a:latin typeface="Symbol" pitchFamily="18" charset="2"/>
                  <a:cs typeface="Times New Roman" pitchFamily="18" charset="0"/>
                </a:rPr>
                <a:t> Å </a:t>
              </a:r>
              <a:r>
                <a:rPr lang="en-US" b="1">
                  <a:solidFill>
                    <a:schemeClr val="bg1"/>
                  </a:solidFill>
                  <a:latin typeface="Book Antiqua" pitchFamily="18" charset="0"/>
                </a:rPr>
                <a:t>sp)</a:t>
              </a:r>
              <a:r>
                <a:rPr lang="en-US" b="1" baseline="30000">
                  <a:solidFill>
                    <a:schemeClr val="bg1"/>
                  </a:solidFill>
                  <a:latin typeface="Book Antiqua" pitchFamily="18" charset="0"/>
                </a:rPr>
                <a:t>2</a:t>
              </a:r>
              <a:r>
                <a:rPr lang="en-US" b="1">
                  <a:solidFill>
                    <a:schemeClr val="bg1"/>
                  </a:solidFill>
                  <a:latin typeface="Book Antiqua" pitchFamily="18" charset="0"/>
                </a:rPr>
                <a:t>]</a:t>
              </a:r>
              <a:r>
                <a:rPr lang="en-US" b="1" baseline="30000">
                  <a:solidFill>
                    <a:schemeClr val="bg1"/>
                  </a:solidFill>
                  <a:latin typeface="Book Antiqua" pitchFamily="18" charset="0"/>
                </a:rPr>
                <a:t>1/2 </a:t>
              </a:r>
            </a:p>
            <a:p>
              <a:endParaRPr lang="en-US">
                <a:latin typeface="Book Antiqua" pitchFamily="18" charset="0"/>
              </a:endParaRPr>
            </a:p>
          </p:txBody>
        </p:sp>
      </p:grpSp>
      <p:grpSp>
        <p:nvGrpSpPr>
          <p:cNvPr id="13" name="Group 12"/>
          <p:cNvGrpSpPr>
            <a:grpSpLocks/>
          </p:cNvGrpSpPr>
          <p:nvPr/>
        </p:nvGrpSpPr>
        <p:grpSpPr bwMode="auto">
          <a:xfrm>
            <a:off x="595313" y="4038600"/>
            <a:ext cx="2833687" cy="1447800"/>
            <a:chOff x="594610" y="4038600"/>
            <a:chExt cx="2834390" cy="1447800"/>
          </a:xfrm>
        </p:grpSpPr>
        <p:grpSp>
          <p:nvGrpSpPr>
            <p:cNvPr id="752813" name="Group 4"/>
            <p:cNvGrpSpPr>
              <a:grpSpLocks/>
            </p:cNvGrpSpPr>
            <p:nvPr/>
          </p:nvGrpSpPr>
          <p:grpSpPr bwMode="auto">
            <a:xfrm>
              <a:off x="594610" y="4038600"/>
              <a:ext cx="2834390" cy="1447800"/>
              <a:chOff x="2266950" y="4038600"/>
              <a:chExt cx="1162050" cy="962026"/>
            </a:xfrm>
          </p:grpSpPr>
          <p:sp>
            <p:nvSpPr>
              <p:cNvPr id="7" name="Flowchart: Document 6"/>
              <p:cNvSpPr/>
              <p:nvPr/>
            </p:nvSpPr>
            <p:spPr>
              <a:xfrm>
                <a:off x="2419286" y="4038600"/>
                <a:ext cx="1009714" cy="761604"/>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lowchart: Document 7"/>
              <p:cNvSpPr/>
              <p:nvPr/>
            </p:nvSpPr>
            <p:spPr>
              <a:xfrm>
                <a:off x="2343118" y="4105056"/>
                <a:ext cx="1009714" cy="76265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Flowchart: Document 8"/>
              <p:cNvSpPr/>
              <p:nvPr/>
            </p:nvSpPr>
            <p:spPr>
              <a:xfrm>
                <a:off x="2266950" y="4239022"/>
                <a:ext cx="1009714" cy="761604"/>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52814" name="Rectangle 11"/>
            <p:cNvSpPr>
              <a:spLocks noChangeArrowheads="1"/>
            </p:cNvSpPr>
            <p:nvPr/>
          </p:nvSpPr>
          <p:spPr bwMode="auto">
            <a:xfrm>
              <a:off x="613660" y="4376968"/>
              <a:ext cx="2662940" cy="523220"/>
            </a:xfrm>
            <a:prstGeom prst="rect">
              <a:avLst/>
            </a:prstGeom>
            <a:noFill/>
            <a:ln w="9525">
              <a:noFill/>
              <a:miter lim="800000"/>
              <a:headEnd/>
              <a:tailEnd/>
            </a:ln>
          </p:spPr>
          <p:txBody>
            <a:bodyPr>
              <a:spAutoFit/>
            </a:bodyPr>
            <a:lstStyle/>
            <a:p>
              <a:r>
                <a:rPr lang="en-US" sz="1400" b="1">
                  <a:solidFill>
                    <a:schemeClr val="bg1"/>
                  </a:solidFill>
                  <a:latin typeface="Times New Roman" pitchFamily="18" charset="0"/>
                  <a:cs typeface="Times New Roman" pitchFamily="18" charset="0"/>
                </a:rPr>
                <a:t>((PL MDE)  (partition t) (ILP SSE))</a:t>
              </a:r>
            </a:p>
          </p:txBody>
        </p:sp>
      </p:grpSp>
      <p:sp>
        <p:nvSpPr>
          <p:cNvPr id="15" name="Flowchart: Stored Data 14"/>
          <p:cNvSpPr/>
          <p:nvPr/>
        </p:nvSpPr>
        <p:spPr>
          <a:xfrm>
            <a:off x="4953000" y="4611688"/>
            <a:ext cx="2286000" cy="1143000"/>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bg1"/>
                </a:solidFill>
              </a:rPr>
              <a:t>MDE DOCs for Parallelism with SSE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8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 Slicer</a:t>
            </a:r>
            <a:endParaRPr lang="en-US" dirty="0"/>
          </a:p>
        </p:txBody>
      </p:sp>
      <p:sp>
        <p:nvSpPr>
          <p:cNvPr id="3" name="Content Placeholder 2"/>
          <p:cNvSpPr>
            <a:spLocks noGrp="1"/>
          </p:cNvSpPr>
          <p:nvPr>
            <p:ph idx="1"/>
          </p:nvPr>
        </p:nvSpPr>
        <p:spPr>
          <a:xfrm>
            <a:off x="457200" y="1447800"/>
            <a:ext cx="8229600" cy="4709160"/>
          </a:xfrm>
        </p:spPr>
        <p:txBody>
          <a:bodyPr>
            <a:noAutofit/>
          </a:bodyPr>
          <a:lstStyle/>
          <a:p>
            <a:pPr>
              <a:buNone/>
            </a:pPr>
            <a:r>
              <a:rPr lang="en-US" sz="1400" dirty="0" smtClean="0"/>
              <a:t>void  </a:t>
            </a:r>
            <a:r>
              <a:rPr lang="en-US" sz="1800" b="1" dirty="0" smtClean="0">
                <a:solidFill>
                  <a:srgbClr val="FFFF00"/>
                </a:solidFill>
                <a:latin typeface="Times New Roman"/>
                <a:ea typeface="Times New Roman"/>
              </a:rPr>
              <a:t>?</a:t>
            </a:r>
            <a:r>
              <a:rPr lang="en-US" sz="1800" b="1" dirty="0" err="1" smtClean="0">
                <a:solidFill>
                  <a:srgbClr val="FFFF00"/>
                </a:solidFill>
                <a:latin typeface="Times New Roman"/>
                <a:ea typeface="Times New Roman"/>
              </a:rPr>
              <a:t>managethreads</a:t>
            </a:r>
            <a:r>
              <a:rPr lang="en-US" sz="1800" b="1" dirty="0" smtClean="0">
                <a:solidFill>
                  <a:srgbClr val="FFFF00"/>
                </a:solidFill>
                <a:latin typeface="Times New Roman"/>
                <a:ea typeface="Times New Roman"/>
              </a:rPr>
              <a:t> </a:t>
            </a:r>
            <a:r>
              <a:rPr lang="en-US" sz="1400" dirty="0" smtClean="0"/>
              <a:t>(  ) </a:t>
            </a:r>
          </a:p>
          <a:p>
            <a:pPr>
              <a:buNone/>
            </a:pPr>
            <a:r>
              <a:rPr lang="en-US" sz="1400" dirty="0" smtClean="0"/>
              <a:t>          { HANDLE </a:t>
            </a:r>
            <a:r>
              <a:rPr lang="en-US" sz="1400" dirty="0" err="1" smtClean="0"/>
              <a:t>threadPtrs</a:t>
            </a:r>
            <a:r>
              <a:rPr lang="en-US" sz="1400" dirty="0" smtClean="0"/>
              <a:t>[200]; </a:t>
            </a:r>
          </a:p>
          <a:p>
            <a:pPr>
              <a:buNone/>
            </a:pPr>
            <a:r>
              <a:rPr lang="en-US" sz="1400" dirty="0" smtClean="0"/>
              <a:t>	    HANDLE </a:t>
            </a:r>
            <a:r>
              <a:rPr lang="en-US" sz="1400" dirty="0" err="1" smtClean="0"/>
              <a:t>handle</a:t>
            </a:r>
            <a:r>
              <a:rPr lang="en-US" sz="1400" dirty="0" smtClean="0"/>
              <a:t>;</a:t>
            </a:r>
          </a:p>
          <a:p>
            <a:pPr>
              <a:buNone/>
            </a:pPr>
            <a:r>
              <a:rPr lang="en-US" sz="1400" dirty="0" smtClean="0"/>
              <a:t>	    </a:t>
            </a:r>
          </a:p>
          <a:p>
            <a:pPr>
              <a:buNone/>
            </a:pPr>
            <a:r>
              <a:rPr lang="en-US" sz="1400" dirty="0" smtClean="0"/>
              <a:t>	 /* Launch the thread for light weight processes. */ </a:t>
            </a:r>
          </a:p>
          <a:p>
            <a:pPr>
              <a:buNone/>
            </a:pPr>
            <a:r>
              <a:rPr lang="en-US" sz="1400" dirty="0" smtClean="0"/>
              <a:t>	     handle = (HANDLE)_beginthread(&amp; </a:t>
            </a:r>
            <a:r>
              <a:rPr lang="en-US" sz="1800" b="1" dirty="0" smtClean="0">
                <a:solidFill>
                  <a:srgbClr val="FFFF00"/>
                </a:solidFill>
                <a:latin typeface="Times New Roman"/>
                <a:ea typeface="Times New Roman"/>
              </a:rPr>
              <a:t>?</a:t>
            </a:r>
            <a:r>
              <a:rPr lang="en-US" sz="1800" b="1" dirty="0" err="1" smtClean="0">
                <a:solidFill>
                  <a:srgbClr val="FFFF00"/>
                </a:solidFill>
                <a:latin typeface="Times New Roman"/>
                <a:ea typeface="Times New Roman"/>
              </a:rPr>
              <a:t>DoOrderNCases</a:t>
            </a:r>
            <a:r>
              <a:rPr lang="en-US" sz="1400" dirty="0" smtClean="0"/>
              <a:t>, 0, (void*)0); </a:t>
            </a:r>
          </a:p>
          <a:p>
            <a:pPr>
              <a:buNone/>
            </a:pPr>
            <a:r>
              <a:rPr lang="en-US" sz="1400" dirty="0" smtClean="0"/>
              <a:t>	     </a:t>
            </a:r>
            <a:r>
              <a:rPr lang="en-US" sz="1400" dirty="0" err="1" smtClean="0"/>
              <a:t>DuplicateHandle</a:t>
            </a:r>
            <a:r>
              <a:rPr lang="en-US" sz="1400" dirty="0" smtClean="0"/>
              <a:t>(</a:t>
            </a:r>
            <a:r>
              <a:rPr lang="en-US" sz="1400" dirty="0" err="1" smtClean="0"/>
              <a:t>GetCurrentProcess</a:t>
            </a:r>
            <a:r>
              <a:rPr lang="en-US" sz="1400" dirty="0" smtClean="0"/>
              <a:t>(), handle, </a:t>
            </a:r>
            <a:r>
              <a:rPr lang="en-US" sz="1400" dirty="0" err="1" smtClean="0"/>
              <a:t>GetCurrentProcess</a:t>
            </a:r>
            <a:r>
              <a:rPr lang="en-US" sz="1400" dirty="0" smtClean="0"/>
              <a:t>(),&amp;</a:t>
            </a:r>
            <a:r>
              <a:rPr lang="en-US" sz="1400" dirty="0" err="1" smtClean="0"/>
              <a:t>threadPtrs</a:t>
            </a:r>
            <a:r>
              <a:rPr lang="en-US" sz="1400" dirty="0" smtClean="0"/>
              <a:t>[0], </a:t>
            </a:r>
          </a:p>
          <a:p>
            <a:pPr>
              <a:buNone/>
            </a:pPr>
            <a:r>
              <a:rPr lang="en-US" sz="1400" dirty="0" smtClean="0"/>
              <a:t>			     0, FALSE, DUPLICATE_SAME_ACCESS); </a:t>
            </a:r>
          </a:p>
          <a:p>
            <a:pPr>
              <a:buNone/>
            </a:pPr>
            <a:r>
              <a:rPr lang="en-US" sz="1400" dirty="0" smtClean="0"/>
              <a:t>	    </a:t>
            </a:r>
          </a:p>
          <a:p>
            <a:pPr>
              <a:buNone/>
            </a:pPr>
            <a:r>
              <a:rPr lang="en-US" sz="1400" dirty="0" smtClean="0"/>
              <a:t>	 /* Launch the threads for slices of heavyweight processes. */</a:t>
            </a:r>
          </a:p>
          <a:p>
            <a:pPr>
              <a:buNone/>
            </a:pPr>
            <a:r>
              <a:rPr lang="en-US" sz="1400" dirty="0" smtClean="0"/>
              <a:t>	      {handle = (HANDLE)_</a:t>
            </a:r>
            <a:r>
              <a:rPr lang="en-US" sz="1400" dirty="0" err="1" smtClean="0"/>
              <a:t>beginthread</a:t>
            </a:r>
            <a:r>
              <a:rPr lang="en-US" sz="1400" dirty="0" smtClean="0"/>
              <a:t>(&amp; </a:t>
            </a:r>
            <a:r>
              <a:rPr lang="en-US" sz="1800" b="1" dirty="0" smtClean="0">
                <a:solidFill>
                  <a:srgbClr val="FFFF00"/>
                </a:solidFill>
                <a:latin typeface="Times New Roman"/>
                <a:ea typeface="Times New Roman"/>
              </a:rPr>
              <a:t>?</a:t>
            </a:r>
            <a:r>
              <a:rPr lang="en-US" sz="1800" b="1" dirty="0" err="1" smtClean="0">
                <a:solidFill>
                  <a:srgbClr val="FFFF00"/>
                </a:solidFill>
                <a:latin typeface="Times New Roman"/>
                <a:ea typeface="Times New Roman"/>
              </a:rPr>
              <a:t>DoASlice</a:t>
            </a:r>
            <a:r>
              <a:rPr lang="en-US" sz="1400" dirty="0" smtClean="0"/>
              <a:t>, 0, </a:t>
            </a:r>
          </a:p>
          <a:p>
            <a:pPr>
              <a:buNone/>
            </a:pPr>
            <a:r>
              <a:rPr lang="en-US" sz="1400" dirty="0" smtClean="0"/>
              <a:t>                                                                               (void*) </a:t>
            </a:r>
            <a:r>
              <a:rPr lang="en-US" sz="1800" b="1" dirty="0" smtClean="0">
                <a:solidFill>
                  <a:srgbClr val="FFFF00"/>
                </a:solidFill>
                <a:latin typeface="Times New Roman"/>
                <a:ea typeface="Times New Roman"/>
              </a:rPr>
              <a:t>(Idex ?</a:t>
            </a:r>
            <a:r>
              <a:rPr lang="en-US" sz="1800" b="1" dirty="0" err="1" smtClean="0">
                <a:solidFill>
                  <a:srgbClr val="FFFF00"/>
                </a:solidFill>
                <a:latin typeface="Times New Roman"/>
                <a:ea typeface="Times New Roman"/>
              </a:rPr>
              <a:t>SlicerConstraint</a:t>
            </a:r>
            <a:r>
              <a:rPr lang="en-US" sz="1800" b="1" dirty="0" smtClean="0">
                <a:solidFill>
                  <a:srgbClr val="FFFF00"/>
                </a:solidFill>
                <a:latin typeface="Times New Roman"/>
                <a:ea typeface="Times New Roman"/>
              </a:rPr>
              <a:t>)</a:t>
            </a:r>
            <a:r>
              <a:rPr lang="en-US" sz="1400" dirty="0" smtClean="0"/>
              <a:t>); </a:t>
            </a:r>
          </a:p>
          <a:p>
            <a:pPr>
              <a:buNone/>
            </a:pPr>
            <a:r>
              <a:rPr lang="en-US" sz="1400" dirty="0" smtClean="0"/>
              <a:t>	       </a:t>
            </a:r>
            <a:r>
              <a:rPr lang="en-US" sz="1400" dirty="0" err="1" smtClean="0"/>
              <a:t>DuplicateHandle</a:t>
            </a:r>
            <a:r>
              <a:rPr lang="en-US" sz="1400" dirty="0" smtClean="0"/>
              <a:t>(</a:t>
            </a:r>
            <a:r>
              <a:rPr lang="en-US" sz="1400" dirty="0" err="1" smtClean="0"/>
              <a:t>GetCurrentProcess</a:t>
            </a:r>
            <a:r>
              <a:rPr lang="en-US" sz="1400" dirty="0" smtClean="0"/>
              <a:t>(), handle, </a:t>
            </a:r>
            <a:r>
              <a:rPr lang="en-US" sz="1400" dirty="0" err="1" smtClean="0"/>
              <a:t>GetCurrentProcess</a:t>
            </a:r>
            <a:r>
              <a:rPr lang="en-US" sz="1400" dirty="0" smtClean="0"/>
              <a:t>(),&amp;</a:t>
            </a:r>
            <a:r>
              <a:rPr lang="en-US" sz="1400" dirty="0" err="1" smtClean="0"/>
              <a:t>threadPtrs</a:t>
            </a:r>
            <a:r>
              <a:rPr lang="en-US" sz="1400" dirty="0" smtClean="0"/>
              <a:t>[</a:t>
            </a:r>
            <a:r>
              <a:rPr lang="en-US" sz="1400" dirty="0" err="1" smtClean="0"/>
              <a:t>tc</a:t>
            </a:r>
            <a:r>
              <a:rPr lang="en-US" sz="1400" dirty="0" smtClean="0"/>
              <a:t>], </a:t>
            </a:r>
          </a:p>
          <a:p>
            <a:pPr>
              <a:buNone/>
            </a:pPr>
            <a:r>
              <a:rPr lang="en-US" sz="1400" dirty="0" smtClean="0"/>
              <a:t>			       0, FALSE, DUPLICATE_SAME_ACCESS); </a:t>
            </a:r>
          </a:p>
          <a:p>
            <a:pPr>
              <a:buNone/>
            </a:pPr>
            <a:r>
              <a:rPr lang="en-US" sz="1400" dirty="0" smtClean="0"/>
              <a:t>	        </a:t>
            </a:r>
            <a:r>
              <a:rPr lang="en-US" sz="1400" dirty="0" err="1" smtClean="0"/>
              <a:t>tc</a:t>
            </a:r>
            <a:r>
              <a:rPr lang="en-US" sz="1400" dirty="0" smtClean="0"/>
              <a:t>++;  }  </a:t>
            </a:r>
            <a:r>
              <a:rPr lang="en-US" sz="1800" b="1" dirty="0" smtClean="0">
                <a:solidFill>
                  <a:srgbClr val="FFFF00"/>
                </a:solidFill>
                <a:latin typeface="Times New Roman"/>
                <a:ea typeface="Times New Roman"/>
              </a:rPr>
              <a:t>(tags (</a:t>
            </a:r>
            <a:r>
              <a:rPr lang="en-US" sz="1800" b="1" dirty="0" err="1" smtClean="0">
                <a:solidFill>
                  <a:srgbClr val="FFFF00"/>
                </a:solidFill>
                <a:latin typeface="Times New Roman"/>
                <a:ea typeface="Times New Roman"/>
              </a:rPr>
              <a:t>constaints</a:t>
            </a:r>
            <a:r>
              <a:rPr lang="en-US" sz="1800" b="1" dirty="0" smtClean="0">
                <a:solidFill>
                  <a:srgbClr val="FFFF00"/>
                </a:solidFill>
                <a:latin typeface="Times New Roman"/>
                <a:ea typeface="Times New Roman"/>
              </a:rPr>
              <a:t> ?</a:t>
            </a:r>
            <a:r>
              <a:rPr lang="en-US" sz="1800" b="1" dirty="0" err="1" smtClean="0">
                <a:solidFill>
                  <a:srgbClr val="FFFF00"/>
                </a:solidFill>
                <a:latin typeface="Times New Roman"/>
                <a:ea typeface="Times New Roman"/>
              </a:rPr>
              <a:t>SlicerConstraint</a:t>
            </a:r>
            <a:r>
              <a:rPr lang="en-US" sz="1800" b="1" dirty="0" smtClean="0">
                <a:solidFill>
                  <a:srgbClr val="FFFF00"/>
                </a:solidFill>
                <a:latin typeface="Times New Roman"/>
                <a:ea typeface="Times New Roman"/>
              </a:rPr>
              <a:t>))</a:t>
            </a:r>
          </a:p>
          <a:p>
            <a:pPr lvl="2">
              <a:buNone/>
            </a:pPr>
            <a:endParaRPr lang="en-US" sz="1400" dirty="0" smtClean="0"/>
          </a:p>
          <a:p>
            <a:pPr>
              <a:buNone/>
            </a:pPr>
            <a:r>
              <a:rPr lang="en-US" sz="1400" dirty="0" smtClean="0"/>
              <a:t>	    long result = </a:t>
            </a:r>
            <a:r>
              <a:rPr lang="en-US" sz="1400" dirty="0" err="1" smtClean="0"/>
              <a:t>WaitForMultipleObjects</a:t>
            </a:r>
            <a:r>
              <a:rPr lang="en-US" sz="1400" dirty="0" smtClean="0"/>
              <a:t>(</a:t>
            </a:r>
            <a:r>
              <a:rPr lang="en-US" sz="1400" dirty="0" err="1" smtClean="0"/>
              <a:t>tc</a:t>
            </a:r>
            <a:r>
              <a:rPr lang="en-US" sz="1400" dirty="0" smtClean="0"/>
              <a:t>, </a:t>
            </a:r>
            <a:r>
              <a:rPr lang="en-US" sz="1400" dirty="0" err="1" smtClean="0"/>
              <a:t>threadPtrs</a:t>
            </a:r>
            <a:r>
              <a:rPr lang="en-US" sz="1400" dirty="0" smtClean="0"/>
              <a:t>, true, INFINITE);  } </a:t>
            </a:r>
          </a:p>
          <a:p>
            <a:pPr>
              <a:buNone/>
            </a:pPr>
            <a:endParaRPr lang="en-US" sz="1400" dirty="0"/>
          </a:p>
        </p:txBody>
      </p:sp>
      <p:sp>
        <p:nvSpPr>
          <p:cNvPr id="4" name="Rectangle 3"/>
          <p:cNvSpPr/>
          <p:nvPr/>
        </p:nvSpPr>
        <p:spPr>
          <a:xfrm>
            <a:off x="1143000" y="3886200"/>
            <a:ext cx="7086600" cy="1905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ction Button: Forward or Next 4">
            <a:hlinkClick r:id="rId3" action="ppaction://hlinksldjump" highlightClick="1"/>
          </p:cNvPr>
          <p:cNvSpPr/>
          <p:nvPr/>
        </p:nvSpPr>
        <p:spPr>
          <a:xfrm>
            <a:off x="6477000" y="1447800"/>
            <a:ext cx="1524000" cy="914400"/>
          </a:xfrm>
          <a:prstGeom prst="actionButtonForwardNex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Quick Peak at Synthetic Architecture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a:bodyPr>
          <a:lstStyle/>
          <a:p>
            <a:r>
              <a:rPr lang="en-US" dirty="0" smtClean="0"/>
              <a:t>Framework: Instantiated Slicer</a:t>
            </a:r>
            <a:endParaRPr lang="en-US" dirty="0"/>
          </a:p>
        </p:txBody>
      </p:sp>
      <p:sp>
        <p:nvSpPr>
          <p:cNvPr id="3" name="Content Placeholder 2"/>
          <p:cNvSpPr>
            <a:spLocks noGrp="1"/>
          </p:cNvSpPr>
          <p:nvPr>
            <p:ph idx="1"/>
          </p:nvPr>
        </p:nvSpPr>
        <p:spPr/>
        <p:txBody>
          <a:bodyPr>
            <a:noAutofit/>
          </a:bodyPr>
          <a:lstStyle/>
          <a:p>
            <a:pPr>
              <a:buNone/>
            </a:pPr>
            <a:r>
              <a:rPr lang="en-US" sz="1400" dirty="0" smtClean="0"/>
              <a:t>void  </a:t>
            </a:r>
            <a:r>
              <a:rPr lang="en-US" sz="1800" b="1" dirty="0" smtClean="0">
                <a:solidFill>
                  <a:srgbClr val="FFFF00"/>
                </a:solidFill>
                <a:latin typeface="Times New Roman"/>
                <a:ea typeface="Times New Roman"/>
              </a:rPr>
              <a:t>SobelThreads8 </a:t>
            </a:r>
            <a:r>
              <a:rPr lang="en-US" sz="1400" dirty="0" smtClean="0"/>
              <a:t>(  ) </a:t>
            </a:r>
          </a:p>
          <a:p>
            <a:pPr>
              <a:buNone/>
            </a:pPr>
            <a:r>
              <a:rPr lang="en-US" sz="1400" dirty="0" smtClean="0"/>
              <a:t>          { HANDLE </a:t>
            </a:r>
            <a:r>
              <a:rPr lang="en-US" sz="1400" dirty="0" err="1" smtClean="0"/>
              <a:t>threadPtrs</a:t>
            </a:r>
            <a:r>
              <a:rPr lang="en-US" sz="1400" dirty="0" smtClean="0"/>
              <a:t>[200]; </a:t>
            </a:r>
          </a:p>
          <a:p>
            <a:pPr>
              <a:buNone/>
            </a:pPr>
            <a:r>
              <a:rPr lang="en-US" sz="1400" dirty="0" smtClean="0"/>
              <a:t>	    HANDLE </a:t>
            </a:r>
            <a:r>
              <a:rPr lang="en-US" sz="1400" dirty="0" err="1" smtClean="0"/>
              <a:t>handle</a:t>
            </a:r>
            <a:r>
              <a:rPr lang="en-US" sz="1400" dirty="0" smtClean="0"/>
              <a:t>;</a:t>
            </a:r>
          </a:p>
          <a:p>
            <a:pPr>
              <a:buNone/>
            </a:pPr>
            <a:r>
              <a:rPr lang="en-US" sz="1400" dirty="0" smtClean="0"/>
              <a:t>	    </a:t>
            </a:r>
          </a:p>
          <a:p>
            <a:pPr>
              <a:buNone/>
            </a:pPr>
            <a:r>
              <a:rPr lang="en-US" sz="1400" dirty="0" smtClean="0"/>
              <a:t>	 /* Launch the thread for light weight processes. */ </a:t>
            </a:r>
          </a:p>
          <a:p>
            <a:pPr>
              <a:buNone/>
            </a:pPr>
            <a:r>
              <a:rPr lang="en-US" sz="1400" dirty="0" smtClean="0"/>
              <a:t>	     handle = (HANDLE)_</a:t>
            </a:r>
            <a:r>
              <a:rPr lang="en-US" sz="1400" dirty="0" err="1" smtClean="0"/>
              <a:t>beginthread</a:t>
            </a:r>
            <a:r>
              <a:rPr lang="en-US" sz="1400" dirty="0" smtClean="0"/>
              <a:t>(&amp; </a:t>
            </a:r>
            <a:r>
              <a:rPr lang="en-US" sz="1800" b="1" dirty="0" smtClean="0">
                <a:solidFill>
                  <a:srgbClr val="FFFF00"/>
                </a:solidFill>
                <a:latin typeface="Times New Roman"/>
              </a:rPr>
              <a:t>Sobel</a:t>
            </a:r>
            <a:r>
              <a:rPr lang="en-US" sz="1800" b="1" dirty="0" smtClean="0">
                <a:solidFill>
                  <a:srgbClr val="FFFF00"/>
                </a:solidFill>
                <a:latin typeface="Times New Roman"/>
                <a:ea typeface="Times New Roman"/>
              </a:rPr>
              <a:t>Edges9</a:t>
            </a:r>
            <a:r>
              <a:rPr lang="en-US" sz="1400" dirty="0" smtClean="0"/>
              <a:t>, 0, (void*)0); </a:t>
            </a:r>
          </a:p>
          <a:p>
            <a:pPr>
              <a:buNone/>
            </a:pPr>
            <a:r>
              <a:rPr lang="en-US" sz="1400" dirty="0" smtClean="0"/>
              <a:t>	     </a:t>
            </a:r>
            <a:r>
              <a:rPr lang="en-US" sz="1400" dirty="0" err="1" smtClean="0"/>
              <a:t>DuplicateHandle</a:t>
            </a:r>
            <a:r>
              <a:rPr lang="en-US" sz="1400" dirty="0" smtClean="0"/>
              <a:t>(</a:t>
            </a:r>
            <a:r>
              <a:rPr lang="en-US" sz="1400" dirty="0" err="1" smtClean="0"/>
              <a:t>GetCurrentProcess</a:t>
            </a:r>
            <a:r>
              <a:rPr lang="en-US" sz="1400" dirty="0" smtClean="0"/>
              <a:t>(), handle, </a:t>
            </a:r>
            <a:r>
              <a:rPr lang="en-US" sz="1400" dirty="0" err="1" smtClean="0"/>
              <a:t>GetCurrentProcess</a:t>
            </a:r>
            <a:r>
              <a:rPr lang="en-US" sz="1400" dirty="0" smtClean="0"/>
              <a:t>(),&amp;</a:t>
            </a:r>
            <a:r>
              <a:rPr lang="en-US" sz="1400" dirty="0" err="1" smtClean="0"/>
              <a:t>threadPtrs</a:t>
            </a:r>
            <a:r>
              <a:rPr lang="en-US" sz="1400" dirty="0" smtClean="0"/>
              <a:t>[0], </a:t>
            </a:r>
          </a:p>
          <a:p>
            <a:pPr>
              <a:buNone/>
            </a:pPr>
            <a:r>
              <a:rPr lang="en-US" sz="1400" dirty="0" smtClean="0"/>
              <a:t>			     0, FALSE, DUPLICATE_SAME_ACCESS); </a:t>
            </a:r>
          </a:p>
          <a:p>
            <a:pPr>
              <a:buNone/>
            </a:pPr>
            <a:r>
              <a:rPr lang="en-US" sz="1400" dirty="0" smtClean="0"/>
              <a:t>	    </a:t>
            </a:r>
          </a:p>
          <a:p>
            <a:pPr>
              <a:buNone/>
            </a:pPr>
            <a:r>
              <a:rPr lang="en-US" sz="1400" dirty="0" smtClean="0"/>
              <a:t>	 /* Launch the threads for slices of heavyweight processes. */</a:t>
            </a:r>
          </a:p>
          <a:p>
            <a:pPr>
              <a:buNone/>
            </a:pPr>
            <a:r>
              <a:rPr lang="en-US" sz="1400" dirty="0" smtClean="0"/>
              <a:t>	      {handle = (HANDLE)_</a:t>
            </a:r>
            <a:r>
              <a:rPr lang="en-US" sz="1400" dirty="0" err="1" smtClean="0"/>
              <a:t>beginthread</a:t>
            </a:r>
            <a:r>
              <a:rPr lang="en-US" sz="1400" dirty="0" smtClean="0"/>
              <a:t>(&amp; </a:t>
            </a:r>
            <a:r>
              <a:rPr lang="en-US" sz="1800" b="1" dirty="0" smtClean="0">
                <a:solidFill>
                  <a:srgbClr val="FFFF00"/>
                </a:solidFill>
                <a:latin typeface="Times New Roman"/>
                <a:ea typeface="Times New Roman"/>
              </a:rPr>
              <a:t>SobelCenterSlice10</a:t>
            </a:r>
            <a:r>
              <a:rPr lang="en-US" sz="1400" dirty="0" smtClean="0"/>
              <a:t>, 0, (void*) </a:t>
            </a:r>
            <a:r>
              <a:rPr lang="en-US" sz="1800" b="1" dirty="0" smtClean="0">
                <a:solidFill>
                  <a:srgbClr val="FFFF00"/>
                </a:solidFill>
                <a:latin typeface="Times New Roman"/>
                <a:ea typeface="Times New Roman"/>
              </a:rPr>
              <a:t>h</a:t>
            </a:r>
            <a:r>
              <a:rPr lang="en-US" sz="1400" dirty="0" smtClean="0"/>
              <a:t>); </a:t>
            </a:r>
          </a:p>
          <a:p>
            <a:pPr>
              <a:buNone/>
            </a:pPr>
            <a:r>
              <a:rPr lang="en-US" sz="1400" dirty="0" smtClean="0"/>
              <a:t>	       </a:t>
            </a:r>
            <a:r>
              <a:rPr lang="en-US" sz="1400" dirty="0" err="1" smtClean="0"/>
              <a:t>DuplicateHandle</a:t>
            </a:r>
            <a:r>
              <a:rPr lang="en-US" sz="1400" dirty="0" smtClean="0"/>
              <a:t>(</a:t>
            </a:r>
            <a:r>
              <a:rPr lang="en-US" sz="1400" dirty="0" err="1" smtClean="0"/>
              <a:t>GetCurrentProcess</a:t>
            </a:r>
            <a:r>
              <a:rPr lang="en-US" sz="1400" dirty="0" smtClean="0"/>
              <a:t>(), handle, </a:t>
            </a:r>
            <a:r>
              <a:rPr lang="en-US" sz="1400" dirty="0" err="1" smtClean="0"/>
              <a:t>GetCurrentProcess</a:t>
            </a:r>
            <a:r>
              <a:rPr lang="en-US" sz="1400" dirty="0" smtClean="0"/>
              <a:t>(),&amp;</a:t>
            </a:r>
            <a:r>
              <a:rPr lang="en-US" sz="1400" dirty="0" err="1" smtClean="0"/>
              <a:t>threadPtrs</a:t>
            </a:r>
            <a:r>
              <a:rPr lang="en-US" sz="1400" dirty="0" smtClean="0"/>
              <a:t>[</a:t>
            </a:r>
            <a:r>
              <a:rPr lang="en-US" sz="1400" dirty="0" err="1" smtClean="0"/>
              <a:t>tc</a:t>
            </a:r>
            <a:r>
              <a:rPr lang="en-US" sz="1400" dirty="0" smtClean="0"/>
              <a:t>], </a:t>
            </a:r>
          </a:p>
          <a:p>
            <a:pPr>
              <a:buNone/>
            </a:pPr>
            <a:r>
              <a:rPr lang="en-US" sz="1400" dirty="0" smtClean="0"/>
              <a:t>			       0, FALSE, DUPLICATE_SAME_ACCESS); </a:t>
            </a:r>
          </a:p>
          <a:p>
            <a:pPr>
              <a:buNone/>
            </a:pPr>
            <a:r>
              <a:rPr lang="en-US" sz="1400" dirty="0" smtClean="0"/>
              <a:t>	        </a:t>
            </a:r>
            <a:r>
              <a:rPr lang="en-US" sz="1400" dirty="0" err="1" smtClean="0"/>
              <a:t>tc</a:t>
            </a:r>
            <a:r>
              <a:rPr lang="en-US" sz="1400" dirty="0" smtClean="0"/>
              <a:t>++;  }  </a:t>
            </a:r>
            <a:r>
              <a:rPr lang="en-US" sz="1800" b="1" dirty="0" smtClean="0">
                <a:solidFill>
                  <a:srgbClr val="FFFF00"/>
                </a:solidFill>
                <a:latin typeface="Times New Roman"/>
                <a:ea typeface="Times New Roman"/>
              </a:rPr>
              <a:t>(tags (</a:t>
            </a:r>
            <a:r>
              <a:rPr lang="en-US" sz="1800" b="1" dirty="0" err="1" smtClean="0">
                <a:solidFill>
                  <a:srgbClr val="FFFF00"/>
                </a:solidFill>
                <a:latin typeface="Times New Roman"/>
                <a:ea typeface="Times New Roman"/>
              </a:rPr>
              <a:t>constaints</a:t>
            </a:r>
            <a:r>
              <a:rPr lang="en-US" sz="1800" b="1" dirty="0" smtClean="0">
                <a:solidFill>
                  <a:srgbClr val="FFFF00"/>
                </a:solidFill>
                <a:latin typeface="Times New Roman"/>
                <a:ea typeface="Times New Roman"/>
              </a:rPr>
              <a:t> slicer)))</a:t>
            </a:r>
          </a:p>
          <a:p>
            <a:pPr>
              <a:buNone/>
            </a:pPr>
            <a:r>
              <a:rPr lang="en-US" sz="1400" dirty="0" smtClean="0"/>
              <a:t>	   long result = </a:t>
            </a:r>
            <a:r>
              <a:rPr lang="en-US" sz="1400" dirty="0" err="1" smtClean="0"/>
              <a:t>WaitForMultipleObjects</a:t>
            </a:r>
            <a:r>
              <a:rPr lang="en-US" sz="1400" dirty="0" smtClean="0"/>
              <a:t>(</a:t>
            </a:r>
            <a:r>
              <a:rPr lang="en-US" sz="1400" dirty="0" err="1" smtClean="0"/>
              <a:t>tc</a:t>
            </a:r>
            <a:r>
              <a:rPr lang="en-US" sz="1400" dirty="0" smtClean="0"/>
              <a:t>, </a:t>
            </a:r>
            <a:r>
              <a:rPr lang="en-US" sz="1400" dirty="0" err="1" smtClean="0"/>
              <a:t>threadPtrs</a:t>
            </a:r>
            <a:r>
              <a:rPr lang="en-US" sz="1400" dirty="0" smtClean="0"/>
              <a:t>, true, INFINITE);   } </a:t>
            </a:r>
          </a:p>
          <a:p>
            <a:pPr>
              <a:buNone/>
            </a:pPr>
            <a:endParaRPr lang="en-US" sz="1400" dirty="0"/>
          </a:p>
        </p:txBody>
      </p:sp>
      <p:sp>
        <p:nvSpPr>
          <p:cNvPr id="4" name="Rectangle 3"/>
          <p:cNvSpPr/>
          <p:nvPr/>
        </p:nvSpPr>
        <p:spPr>
          <a:xfrm>
            <a:off x="1143000" y="3886200"/>
            <a:ext cx="7086600" cy="1600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ction Button: Forward or Next 5">
            <a:hlinkClick r:id="rId3" action="ppaction://hlinksldjump" highlightClick="1"/>
          </p:cNvPr>
          <p:cNvSpPr/>
          <p:nvPr/>
        </p:nvSpPr>
        <p:spPr>
          <a:xfrm>
            <a:off x="6477000" y="1447800"/>
            <a:ext cx="1524000" cy="914400"/>
          </a:xfrm>
          <a:prstGeom prst="actionButtonForwardNex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Quick Peak at Synthetic Architecture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 Slicer C Code</a:t>
            </a:r>
            <a:endParaRPr lang="en-US" dirty="0"/>
          </a:p>
        </p:txBody>
      </p:sp>
      <p:sp>
        <p:nvSpPr>
          <p:cNvPr id="3" name="Content Placeholder 2"/>
          <p:cNvSpPr>
            <a:spLocks noGrp="1"/>
          </p:cNvSpPr>
          <p:nvPr>
            <p:ph idx="1"/>
          </p:nvPr>
        </p:nvSpPr>
        <p:spPr>
          <a:xfrm>
            <a:off x="457200" y="1371600"/>
            <a:ext cx="8229600" cy="4708525"/>
          </a:xfrm>
        </p:spPr>
        <p:txBody>
          <a:bodyPr>
            <a:noAutofit/>
          </a:bodyPr>
          <a:lstStyle/>
          <a:p>
            <a:pPr>
              <a:buNone/>
            </a:pPr>
            <a:r>
              <a:rPr lang="en-US" sz="1400" dirty="0" smtClean="0"/>
              <a:t>void  </a:t>
            </a:r>
            <a:r>
              <a:rPr lang="en-US" sz="1800" b="1" dirty="0" smtClean="0">
                <a:solidFill>
                  <a:srgbClr val="FFFF00"/>
                </a:solidFill>
                <a:latin typeface="Times New Roman"/>
                <a:ea typeface="Times New Roman"/>
              </a:rPr>
              <a:t>SobelThreads8 </a:t>
            </a:r>
            <a:r>
              <a:rPr lang="en-US" sz="1400" dirty="0" smtClean="0"/>
              <a:t>(  ) </a:t>
            </a:r>
          </a:p>
          <a:p>
            <a:pPr>
              <a:buNone/>
            </a:pPr>
            <a:r>
              <a:rPr lang="en-US" sz="1400" dirty="0" smtClean="0"/>
              <a:t>          { HANDLE </a:t>
            </a:r>
            <a:r>
              <a:rPr lang="en-US" sz="1400" dirty="0" err="1" smtClean="0"/>
              <a:t>threadPtrs</a:t>
            </a:r>
            <a:r>
              <a:rPr lang="en-US" sz="1400" dirty="0" smtClean="0"/>
              <a:t>[200]; </a:t>
            </a:r>
          </a:p>
          <a:p>
            <a:pPr>
              <a:buNone/>
            </a:pPr>
            <a:r>
              <a:rPr lang="en-US" sz="1400" dirty="0" smtClean="0"/>
              <a:t>	    HANDLE </a:t>
            </a:r>
            <a:r>
              <a:rPr lang="en-US" sz="1400" dirty="0" err="1" smtClean="0"/>
              <a:t>handle</a:t>
            </a:r>
            <a:r>
              <a:rPr lang="en-US" sz="1400" dirty="0" smtClean="0"/>
              <a:t>;</a:t>
            </a:r>
          </a:p>
          <a:p>
            <a:pPr>
              <a:buNone/>
            </a:pPr>
            <a:r>
              <a:rPr lang="en-US" sz="1400" dirty="0" smtClean="0"/>
              <a:t>	    </a:t>
            </a:r>
          </a:p>
          <a:p>
            <a:pPr>
              <a:buNone/>
            </a:pPr>
            <a:r>
              <a:rPr lang="en-US" sz="1400" dirty="0" smtClean="0"/>
              <a:t>	     /* Launch the thread for light weight processes. */ </a:t>
            </a:r>
          </a:p>
          <a:p>
            <a:pPr>
              <a:buNone/>
            </a:pPr>
            <a:r>
              <a:rPr lang="en-US" sz="1400" dirty="0" smtClean="0"/>
              <a:t>	     handle = (HANDLE)_</a:t>
            </a:r>
            <a:r>
              <a:rPr lang="en-US" sz="1400" dirty="0" err="1" smtClean="0"/>
              <a:t>beginthread</a:t>
            </a:r>
            <a:r>
              <a:rPr lang="en-US" sz="1400" dirty="0" smtClean="0"/>
              <a:t>(&amp; </a:t>
            </a:r>
            <a:r>
              <a:rPr lang="en-US" sz="1800" b="1" dirty="0" smtClean="0">
                <a:solidFill>
                  <a:srgbClr val="FFFF00"/>
                </a:solidFill>
                <a:latin typeface="Times New Roman"/>
              </a:rPr>
              <a:t>Sobel</a:t>
            </a:r>
            <a:r>
              <a:rPr lang="en-US" sz="1800" b="1" dirty="0" smtClean="0">
                <a:solidFill>
                  <a:srgbClr val="FFFF00"/>
                </a:solidFill>
                <a:latin typeface="Times New Roman"/>
                <a:ea typeface="Times New Roman"/>
              </a:rPr>
              <a:t>Edges9</a:t>
            </a:r>
            <a:r>
              <a:rPr lang="en-US" sz="1400" dirty="0" smtClean="0"/>
              <a:t>, 0, (void*)0); </a:t>
            </a:r>
          </a:p>
          <a:p>
            <a:pPr>
              <a:buNone/>
            </a:pPr>
            <a:r>
              <a:rPr lang="en-US" sz="1400" dirty="0" smtClean="0"/>
              <a:t>	     </a:t>
            </a:r>
            <a:r>
              <a:rPr lang="en-US" sz="1400" dirty="0" err="1" smtClean="0"/>
              <a:t>DuplicateHandle</a:t>
            </a:r>
            <a:r>
              <a:rPr lang="en-US" sz="1400" dirty="0" smtClean="0"/>
              <a:t>(</a:t>
            </a:r>
            <a:r>
              <a:rPr lang="en-US" sz="1400" dirty="0" err="1" smtClean="0"/>
              <a:t>GetCurrentProcess</a:t>
            </a:r>
            <a:r>
              <a:rPr lang="en-US" sz="1400" dirty="0" smtClean="0"/>
              <a:t>(), handle, </a:t>
            </a:r>
            <a:r>
              <a:rPr lang="en-US" sz="1400" dirty="0" err="1" smtClean="0"/>
              <a:t>GetCurrentProcess</a:t>
            </a:r>
            <a:r>
              <a:rPr lang="en-US" sz="1400" dirty="0" smtClean="0"/>
              <a:t>(),&amp;</a:t>
            </a:r>
            <a:r>
              <a:rPr lang="en-US" sz="1400" dirty="0" err="1" smtClean="0"/>
              <a:t>threadPtrs</a:t>
            </a:r>
            <a:r>
              <a:rPr lang="en-US" sz="1400" dirty="0" smtClean="0"/>
              <a:t>[0], </a:t>
            </a:r>
          </a:p>
          <a:p>
            <a:pPr>
              <a:buNone/>
            </a:pPr>
            <a:r>
              <a:rPr lang="en-US" sz="1400" dirty="0" smtClean="0"/>
              <a:t>			     0, FALSE, DUPLICATE_SAME_ACCESS); </a:t>
            </a:r>
          </a:p>
          <a:p>
            <a:pPr>
              <a:buNone/>
            </a:pPr>
            <a:r>
              <a:rPr lang="en-US" sz="1400" dirty="0" smtClean="0"/>
              <a:t>	    </a:t>
            </a:r>
          </a:p>
          <a:p>
            <a:pPr>
              <a:buNone/>
            </a:pPr>
            <a:r>
              <a:rPr lang="en-US" sz="1400" dirty="0" smtClean="0"/>
              <a:t>	     /* Launch the threads for slices of heavyweight processes. */ </a:t>
            </a:r>
          </a:p>
          <a:p>
            <a:pPr>
              <a:buNone/>
            </a:pPr>
            <a:r>
              <a:rPr lang="en-US" sz="1800" b="1" dirty="0" smtClean="0">
                <a:solidFill>
                  <a:srgbClr val="FFFF00"/>
                </a:solidFill>
                <a:latin typeface="Times New Roman"/>
                <a:ea typeface="Times New Roman"/>
              </a:rPr>
              <a:t>           for ( int h=0; h&lt;=(m-1);h=h+5)</a:t>
            </a:r>
          </a:p>
          <a:p>
            <a:pPr>
              <a:buNone/>
            </a:pPr>
            <a:r>
              <a:rPr lang="en-US" sz="1400" dirty="0" smtClean="0"/>
              <a:t>	          {handle = (HANDLE)_</a:t>
            </a:r>
            <a:r>
              <a:rPr lang="en-US" sz="1400" dirty="0" err="1" smtClean="0"/>
              <a:t>beginthread</a:t>
            </a:r>
            <a:r>
              <a:rPr lang="en-US" sz="1400" dirty="0" smtClean="0"/>
              <a:t>(&amp; </a:t>
            </a:r>
            <a:r>
              <a:rPr lang="en-US" sz="1800" b="1" dirty="0" smtClean="0">
                <a:solidFill>
                  <a:srgbClr val="FFFF00"/>
                </a:solidFill>
                <a:latin typeface="Times New Roman"/>
                <a:ea typeface="Times New Roman"/>
              </a:rPr>
              <a:t>SobelCenterSlice10</a:t>
            </a:r>
            <a:r>
              <a:rPr lang="en-US" sz="1400" dirty="0" smtClean="0"/>
              <a:t>, 0, (void*) </a:t>
            </a:r>
            <a:r>
              <a:rPr lang="en-US" sz="1800" b="1" dirty="0" smtClean="0">
                <a:solidFill>
                  <a:srgbClr val="FFFF00"/>
                </a:solidFill>
                <a:latin typeface="Times New Roman"/>
                <a:ea typeface="Times New Roman"/>
              </a:rPr>
              <a:t>h</a:t>
            </a:r>
            <a:r>
              <a:rPr lang="en-US" sz="1400" dirty="0" smtClean="0"/>
              <a:t>); </a:t>
            </a:r>
          </a:p>
          <a:p>
            <a:pPr>
              <a:buNone/>
            </a:pPr>
            <a:r>
              <a:rPr lang="en-US" sz="1400" dirty="0" smtClean="0"/>
              <a:t>	          </a:t>
            </a:r>
            <a:r>
              <a:rPr lang="en-US" sz="1400" dirty="0" err="1" smtClean="0"/>
              <a:t>DuplicateHandle</a:t>
            </a:r>
            <a:r>
              <a:rPr lang="en-US" sz="1400" dirty="0" smtClean="0"/>
              <a:t>(</a:t>
            </a:r>
            <a:r>
              <a:rPr lang="en-US" sz="1400" dirty="0" err="1" smtClean="0"/>
              <a:t>GetCurrentProcess</a:t>
            </a:r>
            <a:r>
              <a:rPr lang="en-US" sz="1400" dirty="0" smtClean="0"/>
              <a:t>(), handle, </a:t>
            </a:r>
            <a:r>
              <a:rPr lang="en-US" sz="1400" dirty="0" err="1" smtClean="0"/>
              <a:t>GetCurrentProcess</a:t>
            </a:r>
            <a:r>
              <a:rPr lang="en-US" sz="1400" dirty="0" smtClean="0"/>
              <a:t>(),&amp;</a:t>
            </a:r>
            <a:r>
              <a:rPr lang="en-US" sz="1400" dirty="0" err="1" smtClean="0"/>
              <a:t>threadPtrs</a:t>
            </a:r>
            <a:r>
              <a:rPr lang="en-US" sz="1400" dirty="0" smtClean="0"/>
              <a:t>[</a:t>
            </a:r>
            <a:r>
              <a:rPr lang="en-US" sz="1400" dirty="0" err="1" smtClean="0"/>
              <a:t>tc</a:t>
            </a:r>
            <a:r>
              <a:rPr lang="en-US" sz="1400" dirty="0" smtClean="0"/>
              <a:t>], </a:t>
            </a:r>
          </a:p>
          <a:p>
            <a:pPr>
              <a:buNone/>
            </a:pPr>
            <a:r>
              <a:rPr lang="en-US" sz="1400" dirty="0" smtClean="0"/>
              <a:t>			          0, FALSE, DUPLICATE_SAME_ACCESS); </a:t>
            </a:r>
          </a:p>
          <a:p>
            <a:pPr>
              <a:buNone/>
            </a:pPr>
            <a:r>
              <a:rPr lang="en-US" sz="1400" dirty="0" smtClean="0"/>
              <a:t>	           </a:t>
            </a:r>
            <a:r>
              <a:rPr lang="en-US" sz="1400" dirty="0" err="1" smtClean="0"/>
              <a:t>tc</a:t>
            </a:r>
            <a:r>
              <a:rPr lang="en-US" sz="1400" dirty="0" smtClean="0"/>
              <a:t>++;  }</a:t>
            </a:r>
            <a:endParaRPr lang="en-US" sz="1800" b="1" dirty="0" smtClean="0">
              <a:solidFill>
                <a:srgbClr val="FFFF00"/>
              </a:solidFill>
              <a:latin typeface="Times New Roman"/>
              <a:ea typeface="Times New Roman"/>
            </a:endParaRPr>
          </a:p>
          <a:p>
            <a:pPr>
              <a:buNone/>
            </a:pPr>
            <a:r>
              <a:rPr lang="en-US" sz="1400" dirty="0" smtClean="0"/>
              <a:t>           long result = WaitForMultipleObjects(tc, threadPtrs, true, INFINITE);</a:t>
            </a:r>
          </a:p>
          <a:p>
            <a:pPr>
              <a:buNone/>
            </a:pPr>
            <a:r>
              <a:rPr lang="en-US" sz="1400" dirty="0" smtClean="0"/>
              <a:t>	  } </a:t>
            </a:r>
          </a:p>
          <a:p>
            <a:pPr>
              <a:buNone/>
            </a:pPr>
            <a:endParaRPr lang="en-US" sz="1400" dirty="0"/>
          </a:p>
        </p:txBody>
      </p:sp>
      <p:sp>
        <p:nvSpPr>
          <p:cNvPr id="4" name="Rectangle 3"/>
          <p:cNvSpPr/>
          <p:nvPr/>
        </p:nvSpPr>
        <p:spPr>
          <a:xfrm>
            <a:off x="1143000" y="3810000"/>
            <a:ext cx="7239000" cy="16764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ction Button: Forward or Next 4">
            <a:hlinkClick r:id="rId3" action="ppaction://hlinksldjump" highlightClick="1"/>
          </p:cNvPr>
          <p:cNvSpPr/>
          <p:nvPr/>
        </p:nvSpPr>
        <p:spPr>
          <a:xfrm>
            <a:off x="6858000" y="1417638"/>
            <a:ext cx="1143000" cy="1219200"/>
          </a:xfrm>
          <a:prstGeom prst="actionButtonForwardNex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Quick Peak at Thread Manager</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lstStyle/>
          <a:p>
            <a:pPr eaLnBrk="1" fontAlgn="auto" hangingPunct="1">
              <a:spcAft>
                <a:spcPts val="0"/>
              </a:spcAft>
              <a:defRPr/>
            </a:pPr>
            <a:r>
              <a:rPr lang="en-US" dirty="0" smtClean="0"/>
              <a:t>Generation Phases</a:t>
            </a:r>
            <a:endParaRPr lang="en-US" dirty="0"/>
          </a:p>
        </p:txBody>
      </p:sp>
      <p:sp>
        <p:nvSpPr>
          <p:cNvPr id="6" name="Right Arrow 5"/>
          <p:cNvSpPr/>
          <p:nvPr/>
        </p:nvSpPr>
        <p:spPr>
          <a:xfrm>
            <a:off x="2373313" y="2362200"/>
            <a:ext cx="446087"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04867" name="Content Placeholder 9" descr="LA-Tiny.png">
            <a:hlinkClick r:id="rId3" action="ppaction://hlinkfile"/>
          </p:cNvPr>
          <p:cNvPicPr>
            <a:picLocks noGrp="1" noChangeAspect="1"/>
          </p:cNvPicPr>
          <p:nvPr>
            <p:ph idx="1"/>
          </p:nvPr>
        </p:nvPicPr>
        <p:blipFill>
          <a:blip r:embed="rId4" cstate="print"/>
          <a:srcRect/>
          <a:stretch>
            <a:fillRect/>
          </a:stretch>
        </p:blipFill>
        <p:spPr>
          <a:xfrm>
            <a:off x="2857500" y="1758950"/>
            <a:ext cx="1333500" cy="1552575"/>
          </a:xfrm>
        </p:spPr>
      </p:pic>
      <p:pic>
        <p:nvPicPr>
          <p:cNvPr id="804868" name="Picture 7" descr="SyntheticArchTiny.png">
            <a:hlinkClick r:id="rId5" action="ppaction://hlinkfile"/>
          </p:cNvPr>
          <p:cNvPicPr>
            <a:picLocks noChangeAspect="1"/>
          </p:cNvPicPr>
          <p:nvPr/>
        </p:nvPicPr>
        <p:blipFill>
          <a:blip r:embed="rId6" cstate="print"/>
          <a:srcRect/>
          <a:stretch>
            <a:fillRect/>
          </a:stretch>
        </p:blipFill>
        <p:spPr bwMode="auto">
          <a:xfrm>
            <a:off x="4705350" y="1730375"/>
            <a:ext cx="1695450" cy="1581150"/>
          </a:xfrm>
          <a:prstGeom prst="rect">
            <a:avLst/>
          </a:prstGeom>
          <a:noFill/>
          <a:ln w="9525">
            <a:noFill/>
            <a:miter lim="800000"/>
            <a:headEnd/>
            <a:tailEnd/>
          </a:ln>
        </p:spPr>
      </p:pic>
      <p:sp>
        <p:nvSpPr>
          <p:cNvPr id="9" name="Right Arrow 8"/>
          <p:cNvSpPr/>
          <p:nvPr/>
        </p:nvSpPr>
        <p:spPr>
          <a:xfrm>
            <a:off x="4202113" y="2362200"/>
            <a:ext cx="446087"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ight Arrow 10"/>
          <p:cNvSpPr/>
          <p:nvPr/>
        </p:nvSpPr>
        <p:spPr>
          <a:xfrm>
            <a:off x="6411913" y="2362200"/>
            <a:ext cx="446087"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04871" name="Picture 13" descr="ClonedTiny.png"/>
          <p:cNvPicPr>
            <a:picLocks noChangeAspect="1"/>
          </p:cNvPicPr>
          <p:nvPr/>
        </p:nvPicPr>
        <p:blipFill>
          <a:blip r:embed="rId7" cstate="print"/>
          <a:srcRect/>
          <a:stretch>
            <a:fillRect/>
          </a:stretch>
        </p:blipFill>
        <p:spPr bwMode="auto">
          <a:xfrm>
            <a:off x="6934200" y="1758950"/>
            <a:ext cx="1676400" cy="1695450"/>
          </a:xfrm>
          <a:prstGeom prst="rect">
            <a:avLst/>
          </a:prstGeom>
          <a:noFill/>
          <a:ln w="9525">
            <a:noFill/>
            <a:miter lim="800000"/>
            <a:headEnd/>
            <a:tailEnd/>
          </a:ln>
        </p:spPr>
      </p:pic>
      <p:pic>
        <p:nvPicPr>
          <p:cNvPr id="804872" name="Picture 12" descr="DesignFrameworkTiny.png"/>
          <p:cNvPicPr>
            <a:picLocks noChangeAspect="1"/>
          </p:cNvPicPr>
          <p:nvPr/>
        </p:nvPicPr>
        <p:blipFill>
          <a:blip r:embed="rId8" cstate="print"/>
          <a:srcRect/>
          <a:stretch>
            <a:fillRect/>
          </a:stretch>
        </p:blipFill>
        <p:spPr bwMode="auto">
          <a:xfrm>
            <a:off x="6948488" y="4114800"/>
            <a:ext cx="1662112" cy="1752600"/>
          </a:xfrm>
          <a:prstGeom prst="rect">
            <a:avLst/>
          </a:prstGeom>
          <a:noFill/>
          <a:ln w="9525">
            <a:noFill/>
            <a:miter lim="800000"/>
            <a:headEnd/>
            <a:tailEnd/>
          </a:ln>
        </p:spPr>
      </p:pic>
      <p:pic>
        <p:nvPicPr>
          <p:cNvPr id="804873" name="Picture 15" descr="SobelThreadsCode.png">
            <a:hlinkClick r:id="rId9" action="ppaction://hlinkfile"/>
          </p:cNvPr>
          <p:cNvPicPr>
            <a:picLocks noChangeAspect="1"/>
          </p:cNvPicPr>
          <p:nvPr/>
        </p:nvPicPr>
        <p:blipFill>
          <a:blip r:embed="rId10" cstate="print"/>
          <a:srcRect/>
          <a:stretch>
            <a:fillRect/>
          </a:stretch>
        </p:blipFill>
        <p:spPr bwMode="auto">
          <a:xfrm>
            <a:off x="4343400" y="3657600"/>
            <a:ext cx="1576388" cy="2628900"/>
          </a:xfrm>
          <a:prstGeom prst="rect">
            <a:avLst/>
          </a:prstGeom>
          <a:noFill/>
          <a:ln w="9525">
            <a:noFill/>
            <a:miter lim="800000"/>
            <a:headEnd/>
            <a:tailEnd/>
          </a:ln>
        </p:spPr>
      </p:pic>
      <p:sp>
        <p:nvSpPr>
          <p:cNvPr id="17" name="Left-Right-Up Arrow 16"/>
          <p:cNvSpPr/>
          <p:nvPr/>
        </p:nvSpPr>
        <p:spPr>
          <a:xfrm rot="16200000">
            <a:off x="6312694" y="3112294"/>
            <a:ext cx="609600" cy="1395412"/>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ounded Rectangle 17"/>
          <p:cNvSpPr/>
          <p:nvPr/>
        </p:nvSpPr>
        <p:spPr>
          <a:xfrm>
            <a:off x="304800" y="2667000"/>
            <a:ext cx="20574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bg1"/>
                </a:solidFill>
              </a:rPr>
              <a:t>         ….</a:t>
            </a:r>
          </a:p>
          <a:p>
            <a:pPr fontAlgn="auto">
              <a:spcBef>
                <a:spcPts val="0"/>
              </a:spcBef>
              <a:spcAft>
                <a:spcPts val="0"/>
              </a:spcAft>
              <a:defRPr/>
            </a:pPr>
            <a:endParaRPr lang="en-US" b="1" dirty="0">
              <a:solidFill>
                <a:schemeClr val="bg1"/>
              </a:solidFill>
            </a:endParaRPr>
          </a:p>
          <a:p>
            <a:pPr fontAlgn="auto">
              <a:spcBef>
                <a:spcPts val="0"/>
              </a:spcBef>
              <a:spcAft>
                <a:spcPts val="0"/>
              </a:spcAft>
              <a:defRPr/>
            </a:pPr>
            <a:r>
              <a:rPr lang="en-US" b="1" dirty="0">
                <a:solidFill>
                  <a:schemeClr val="bg1"/>
                </a:solidFill>
              </a:rPr>
              <a:t>b = [(a</a:t>
            </a:r>
            <a:r>
              <a:rPr lang="en-US" b="1" dirty="0">
                <a:solidFill>
                  <a:srgbClr val="C00000"/>
                </a:solidFill>
                <a:latin typeface="Symbol"/>
                <a:ea typeface="Times New Roman"/>
                <a:cs typeface="Times New Roman"/>
              </a:rPr>
              <a:t> Å </a:t>
            </a:r>
            <a:r>
              <a:rPr lang="en-US" b="1" dirty="0">
                <a:solidFill>
                  <a:schemeClr val="bg1"/>
                </a:solidFill>
              </a:rPr>
              <a:t>s)</a:t>
            </a:r>
            <a:r>
              <a:rPr lang="en-US" b="1" baseline="30000" dirty="0">
                <a:solidFill>
                  <a:schemeClr val="bg1"/>
                </a:solidFill>
              </a:rPr>
              <a:t>2</a:t>
            </a:r>
            <a:r>
              <a:rPr lang="en-US" b="1" dirty="0">
                <a:solidFill>
                  <a:schemeClr val="bg1"/>
                </a:solidFill>
              </a:rPr>
              <a:t> +</a:t>
            </a:r>
          </a:p>
          <a:p>
            <a:pPr fontAlgn="auto">
              <a:spcBef>
                <a:spcPts val="0"/>
              </a:spcBef>
              <a:spcAft>
                <a:spcPts val="0"/>
              </a:spcAft>
              <a:defRPr/>
            </a:pPr>
            <a:r>
              <a:rPr lang="en-US" b="1" dirty="0">
                <a:solidFill>
                  <a:schemeClr val="bg1"/>
                </a:solidFill>
              </a:rPr>
              <a:t>        (a</a:t>
            </a:r>
            <a:r>
              <a:rPr lang="en-US" b="1" dirty="0">
                <a:solidFill>
                  <a:srgbClr val="C00000"/>
                </a:solidFill>
                <a:latin typeface="Symbol"/>
                <a:ea typeface="Times New Roman"/>
                <a:cs typeface="Times New Roman"/>
              </a:rPr>
              <a:t> Å </a:t>
            </a:r>
            <a:r>
              <a:rPr lang="en-US" b="1" dirty="0">
                <a:solidFill>
                  <a:schemeClr val="bg1"/>
                </a:solidFill>
              </a:rPr>
              <a:t>sp)</a:t>
            </a:r>
            <a:r>
              <a:rPr lang="en-US" b="1" baseline="30000" dirty="0">
                <a:solidFill>
                  <a:schemeClr val="bg1"/>
                </a:solidFill>
              </a:rPr>
              <a:t>2</a:t>
            </a:r>
            <a:r>
              <a:rPr lang="en-US" b="1" dirty="0">
                <a:solidFill>
                  <a:schemeClr val="bg1"/>
                </a:solidFill>
              </a:rPr>
              <a:t>]</a:t>
            </a:r>
            <a:r>
              <a:rPr lang="en-US" b="1" baseline="30000" dirty="0">
                <a:solidFill>
                  <a:schemeClr val="bg1"/>
                </a:solidFill>
              </a:rPr>
              <a:t>1/2 </a:t>
            </a:r>
          </a:p>
        </p:txBody>
      </p:sp>
      <p:sp>
        <p:nvSpPr>
          <p:cNvPr id="19" name="Rounded Rectangle 18"/>
          <p:cNvSpPr/>
          <p:nvPr/>
        </p:nvSpPr>
        <p:spPr>
          <a:xfrm>
            <a:off x="304800" y="1417638"/>
            <a:ext cx="20574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b="1" dirty="0">
                <a:solidFill>
                  <a:schemeClr val="bg1"/>
                </a:solidFill>
                <a:latin typeface="Times New Roman"/>
                <a:ea typeface="Times New Roman"/>
              </a:rPr>
              <a:t>((PL C)  (partition t)   </a:t>
            </a:r>
          </a:p>
          <a:p>
            <a:pPr fontAlgn="auto">
              <a:spcBef>
                <a:spcPts val="0"/>
              </a:spcBef>
              <a:spcAft>
                <a:spcPts val="0"/>
              </a:spcAft>
              <a:defRPr/>
            </a:pPr>
            <a:r>
              <a:rPr lang="en-US" sz="1400" b="1" dirty="0">
                <a:solidFill>
                  <a:schemeClr val="bg1"/>
                </a:solidFill>
                <a:latin typeface="Times New Roman"/>
                <a:ea typeface="Times New Roman"/>
              </a:rPr>
              <a:t>    Mcore  </a:t>
            </a:r>
          </a:p>
          <a:p>
            <a:pPr fontAlgn="auto">
              <a:spcBef>
                <a:spcPts val="0"/>
              </a:spcBef>
              <a:spcAft>
                <a:spcPts val="0"/>
              </a:spcAft>
              <a:defRPr/>
            </a:pPr>
            <a:r>
              <a:rPr lang="en-US" sz="1400" b="1" dirty="0">
                <a:solidFill>
                  <a:schemeClr val="bg1"/>
                </a:solidFill>
                <a:latin typeface="Times New Roman"/>
                <a:ea typeface="Times New Roman"/>
              </a:rPr>
              <a:t>   (Threads MS) </a:t>
            </a:r>
          </a:p>
          <a:p>
            <a:pPr fontAlgn="auto">
              <a:spcBef>
                <a:spcPts val="0"/>
              </a:spcBef>
              <a:spcAft>
                <a:spcPts val="0"/>
              </a:spcAft>
              <a:defRPr/>
            </a:pPr>
            <a:r>
              <a:rPr lang="en-US" sz="1400" b="1" dirty="0">
                <a:solidFill>
                  <a:schemeClr val="bg1"/>
                </a:solidFill>
                <a:latin typeface="Times New Roman"/>
                <a:ea typeface="Times New Roman"/>
              </a:rPr>
              <a:t>   (LoadLevel </a:t>
            </a:r>
          </a:p>
          <a:p>
            <a:pPr fontAlgn="auto">
              <a:spcBef>
                <a:spcPts val="0"/>
              </a:spcBef>
              <a:spcAft>
                <a:spcPts val="0"/>
              </a:spcAft>
              <a:defRPr/>
            </a:pPr>
            <a:r>
              <a:rPr lang="en-US" sz="1400" b="1" dirty="0">
                <a:solidFill>
                  <a:schemeClr val="bg1"/>
                </a:solidFill>
                <a:latin typeface="Times New Roman"/>
                <a:ea typeface="Times New Roman"/>
              </a:rPr>
              <a:t>             (SliceSize 5)))</a:t>
            </a:r>
          </a:p>
        </p:txBody>
      </p:sp>
      <p:sp>
        <p:nvSpPr>
          <p:cNvPr id="23" name="Action Button: Forward or Next 22">
            <a:hlinkClick r:id="" action="ppaction://noaction" highlightClick="1"/>
          </p:cNvPr>
          <p:cNvSpPr/>
          <p:nvPr/>
        </p:nvSpPr>
        <p:spPr>
          <a:xfrm>
            <a:off x="6096000" y="6000750"/>
            <a:ext cx="8382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Demo</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Performance with Threads</a:t>
            </a:r>
            <a:endParaRPr lang="en-US" dirty="0"/>
          </a:p>
        </p:txBody>
      </p:sp>
      <p:pic>
        <p:nvPicPr>
          <p:cNvPr id="805890" name="Chart 2"/>
          <p:cNvPicPr>
            <a:picLocks noChangeArrowheads="1"/>
          </p:cNvPicPr>
          <p:nvPr/>
        </p:nvPicPr>
        <p:blipFill>
          <a:blip r:embed="rId3" cstate="print"/>
          <a:srcRect b="-37"/>
          <a:stretch>
            <a:fillRect/>
          </a:stretch>
        </p:blipFill>
        <p:spPr bwMode="auto">
          <a:xfrm>
            <a:off x="1143000" y="1600200"/>
            <a:ext cx="67818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Performance with Threads (cont’d)</a:t>
            </a:r>
            <a:endParaRPr lang="en-US" dirty="0"/>
          </a:p>
        </p:txBody>
      </p:sp>
      <p:pic>
        <p:nvPicPr>
          <p:cNvPr id="805890" name="Chart 2"/>
          <p:cNvPicPr>
            <a:picLocks noChangeArrowheads="1"/>
          </p:cNvPicPr>
          <p:nvPr/>
        </p:nvPicPr>
        <p:blipFill>
          <a:blip r:embed="rId3" cstate="print"/>
          <a:srcRect b="-37"/>
          <a:stretch>
            <a:fillRect/>
          </a:stretch>
        </p:blipFill>
        <p:spPr bwMode="auto">
          <a:xfrm>
            <a:off x="1143000" y="1600200"/>
            <a:ext cx="6781800" cy="4419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Performance with SIMD</a:t>
            </a:r>
            <a:endParaRPr lang="en-US" dirty="0"/>
          </a:p>
        </p:txBody>
      </p:sp>
      <p:pic>
        <p:nvPicPr>
          <p:cNvPr id="807938" name="Chart 2"/>
          <p:cNvPicPr>
            <a:picLocks noChangeArrowheads="1"/>
          </p:cNvPicPr>
          <p:nvPr/>
        </p:nvPicPr>
        <p:blipFill>
          <a:blip r:embed="rId3" cstate="print"/>
          <a:srcRect/>
          <a:stretch>
            <a:fillRect/>
          </a:stretch>
        </p:blipFill>
        <p:spPr bwMode="auto">
          <a:xfrm>
            <a:off x="1066800" y="1828800"/>
            <a:ext cx="69342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DSLGen™ Architecture</a:t>
            </a:r>
            <a:endParaRPr lang="en-US" dirty="0"/>
          </a:p>
        </p:txBody>
      </p:sp>
      <p:sp>
        <p:nvSpPr>
          <p:cNvPr id="56549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Book Antiqua" pitchFamily="18" charset="0"/>
            </a:endParaRPr>
          </a:p>
        </p:txBody>
      </p:sp>
      <p:graphicFrame>
        <p:nvGraphicFramePr>
          <p:cNvPr id="565495" name="Object 247"/>
          <p:cNvGraphicFramePr>
            <a:graphicFrameLocks noChangeAspect="1"/>
          </p:cNvGraphicFramePr>
          <p:nvPr/>
        </p:nvGraphicFramePr>
        <p:xfrm>
          <a:off x="1676400" y="1524000"/>
          <a:ext cx="5943600" cy="4876800"/>
        </p:xfrm>
        <a:graphic>
          <a:graphicData uri="http://schemas.openxmlformats.org/presentationml/2006/ole">
            <p:oleObj spid="_x0000_s565495" name="Visio" r:id="rId4" imgW="8950004" imgH="7349810" progId="Visio.Drawing.11">
              <p:embed/>
            </p:oleObj>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Patents</a:t>
            </a:r>
            <a:endParaRPr lang="en-US" dirty="0"/>
          </a:p>
        </p:txBody>
      </p:sp>
      <p:sp>
        <p:nvSpPr>
          <p:cNvPr id="811010" name="Content Placeholder 2"/>
          <p:cNvSpPr>
            <a:spLocks noGrp="1"/>
          </p:cNvSpPr>
          <p:nvPr>
            <p:ph idx="1"/>
          </p:nvPr>
        </p:nvSpPr>
        <p:spPr/>
        <p:txBody>
          <a:bodyPr/>
          <a:lstStyle/>
          <a:p>
            <a:pPr eaLnBrk="1" hangingPunct="1"/>
            <a:r>
              <a:rPr lang="en-US" smtClean="0"/>
              <a:t>8,060,857 – Automated partitioning of a computation for parallel or other high capability architecture</a:t>
            </a:r>
          </a:p>
          <a:p>
            <a:pPr eaLnBrk="1" hangingPunct="1">
              <a:spcBef>
                <a:spcPts val="1800"/>
              </a:spcBef>
              <a:spcAft>
                <a:spcPts val="600"/>
              </a:spcAft>
            </a:pPr>
            <a:r>
              <a:rPr lang="en-US" smtClean="0"/>
              <a:t>8,225,277 – Non-localized constraints for automated program generation </a:t>
            </a:r>
          </a:p>
          <a:p>
            <a:pPr eaLnBrk="1" hangingPunct="1">
              <a:spcBef>
                <a:spcPts val="1800"/>
              </a:spcBef>
              <a:spcAft>
                <a:spcPts val="600"/>
              </a:spcAft>
            </a:pPr>
            <a:r>
              <a:rPr lang="en-US" smtClean="0"/>
              <a:t>8,327,321 - Synthetic partitioning for imposing implementation design patterns onto logical architectures of computations</a:t>
            </a:r>
          </a:p>
          <a:p>
            <a:pPr eaLnBrk="1" hangingPunct="1"/>
            <a:endParaRPr lang="en-US"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2033" name="Picture 5" descr="C:\Users\Public\Documents\admin\Software Generators LLC\LOGOS Card Letterhead\New Logos with TM\SGLLC TM Logos\Color\SG LLC Logo TM.png"/>
          <p:cNvPicPr>
            <a:picLocks noChangeAspect="1" noChangeArrowheads="1"/>
          </p:cNvPicPr>
          <p:nvPr/>
        </p:nvPicPr>
        <p:blipFill>
          <a:blip r:embed="rId2" cstate="print"/>
          <a:srcRect/>
          <a:stretch>
            <a:fillRect/>
          </a:stretch>
        </p:blipFill>
        <p:spPr bwMode="auto">
          <a:xfrm>
            <a:off x="1447800" y="1874838"/>
            <a:ext cx="6575425" cy="3001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The Problem</a:t>
            </a:r>
            <a:endParaRPr lang="en-US" dirty="0"/>
          </a:p>
        </p:txBody>
      </p:sp>
      <p:sp>
        <p:nvSpPr>
          <p:cNvPr id="3" name="Content Placeholder 2"/>
          <p:cNvSpPr>
            <a:spLocks noGrp="1"/>
          </p:cNvSpPr>
          <p:nvPr>
            <p:ph idx="1"/>
          </p:nvPr>
        </p:nvSpPr>
        <p:spPr/>
        <p:txBody>
          <a:bodyPr>
            <a:normAutofit/>
          </a:bodyPr>
          <a:lstStyle/>
          <a:p>
            <a:pPr marL="548640" indent="-411480" eaLnBrk="1" fontAlgn="auto" hangingPunct="1">
              <a:spcAft>
                <a:spcPts val="0"/>
              </a:spcAft>
              <a:buClr>
                <a:schemeClr val="tx1">
                  <a:shade val="95000"/>
                </a:schemeClr>
              </a:buClr>
              <a:buFont typeface="Wingdings 2"/>
              <a:buChar char=""/>
              <a:defRPr/>
            </a:pPr>
            <a:r>
              <a:rPr lang="en-US" dirty="0" smtClean="0"/>
              <a:t>Changing Platforms in </a:t>
            </a:r>
            <a:r>
              <a:rPr lang="en-US" dirty="0"/>
              <a:t>Programming </a:t>
            </a:r>
            <a:r>
              <a:rPr lang="en-US" dirty="0" smtClean="0"/>
              <a:t>Language </a:t>
            </a:r>
            <a:r>
              <a:rPr lang="en-US" dirty="0"/>
              <a:t>(PL) </a:t>
            </a:r>
            <a:r>
              <a:rPr lang="en-US" dirty="0" smtClean="0"/>
              <a:t>Domain </a:t>
            </a:r>
            <a:r>
              <a:rPr lang="en-US" u="sng" dirty="0" smtClean="0"/>
              <a:t>Requires Difficult Reprogramming</a:t>
            </a:r>
          </a:p>
          <a:p>
            <a:pPr marL="868680" lvl="1" indent="-283464" eaLnBrk="1" fontAlgn="auto" hangingPunct="1">
              <a:spcAft>
                <a:spcPts val="0"/>
              </a:spcAft>
              <a:buFont typeface="Wingdings 2"/>
              <a:buChar char=""/>
              <a:defRPr/>
            </a:pPr>
            <a:r>
              <a:rPr lang="en-US" dirty="0" smtClean="0"/>
              <a:t>Von Neumann to Multicore to Vector Processor</a:t>
            </a:r>
          </a:p>
          <a:p>
            <a:pPr marL="868680" lvl="1" indent="-283464" eaLnBrk="1" fontAlgn="auto" hangingPunct="1">
              <a:spcAft>
                <a:spcPts val="0"/>
              </a:spcAft>
              <a:buFont typeface="Wingdings 2"/>
              <a:buChar char=""/>
              <a:defRPr/>
            </a:pPr>
            <a:r>
              <a:rPr lang="en-US" dirty="0" smtClean="0"/>
              <a:t>Inter-related structures change across the program</a:t>
            </a:r>
          </a:p>
          <a:p>
            <a:pPr marL="548640" indent="-411480" eaLnBrk="1" fontAlgn="auto" hangingPunct="1">
              <a:spcAft>
                <a:spcPts val="0"/>
              </a:spcAft>
              <a:buClr>
                <a:schemeClr val="tx1">
                  <a:shade val="95000"/>
                </a:schemeClr>
              </a:buClr>
              <a:buFont typeface="Wingdings 2"/>
              <a:buChar char=""/>
              <a:defRPr/>
            </a:pPr>
            <a:endParaRPr lang="en-US" dirty="0" smtClean="0"/>
          </a:p>
          <a:p>
            <a:pPr marL="868680" lvl="1" indent="-283464" eaLnBrk="1" fontAlgn="auto" hangingPunct="1">
              <a:spcAft>
                <a:spcPts val="0"/>
              </a:spcAft>
              <a:buFont typeface="Wingdings 2"/>
              <a:buChar char=""/>
              <a:defRPr/>
            </a:pPr>
            <a:endParaRPr lang="en-US" dirty="0" smtClean="0"/>
          </a:p>
          <a:p>
            <a:pPr marL="868680" lvl="1" indent="-283464"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Implementation Neutral Specification (INS)</a:t>
            </a:r>
            <a:endParaRPr lang="en-US" dirty="0"/>
          </a:p>
        </p:txBody>
      </p:sp>
      <p:pic>
        <p:nvPicPr>
          <p:cNvPr id="763906" name="Content Placeholder 4" descr="InputImage.png"/>
          <p:cNvPicPr>
            <a:picLocks noChangeAspect="1"/>
          </p:cNvPicPr>
          <p:nvPr/>
        </p:nvPicPr>
        <p:blipFill>
          <a:blip r:embed="rId3" cstate="print"/>
          <a:srcRect/>
          <a:stretch>
            <a:fillRect/>
          </a:stretch>
        </p:blipFill>
        <p:spPr bwMode="auto">
          <a:xfrm>
            <a:off x="609600" y="3048000"/>
            <a:ext cx="1981200" cy="1489075"/>
          </a:xfrm>
          <a:prstGeom prst="rect">
            <a:avLst/>
          </a:prstGeom>
          <a:noFill/>
          <a:ln w="9525">
            <a:noFill/>
            <a:miter lim="800000"/>
            <a:headEnd/>
            <a:tailEnd/>
          </a:ln>
        </p:spPr>
      </p:pic>
      <p:pic>
        <p:nvPicPr>
          <p:cNvPr id="763907" name="Picture 5" descr="OutputImage.png"/>
          <p:cNvPicPr>
            <a:picLocks noChangeAspect="1"/>
          </p:cNvPicPr>
          <p:nvPr/>
        </p:nvPicPr>
        <p:blipFill>
          <a:blip r:embed="rId4" cstate="print"/>
          <a:srcRect/>
          <a:stretch>
            <a:fillRect/>
          </a:stretch>
        </p:blipFill>
        <p:spPr bwMode="auto">
          <a:xfrm>
            <a:off x="6542088" y="3048000"/>
            <a:ext cx="1839912" cy="1371600"/>
          </a:xfrm>
          <a:prstGeom prst="rect">
            <a:avLst/>
          </a:prstGeom>
          <a:noFill/>
          <a:ln w="9525">
            <a:noFill/>
            <a:miter lim="800000"/>
            <a:headEnd/>
            <a:tailEnd/>
          </a:ln>
        </p:spPr>
      </p:pic>
      <p:sp>
        <p:nvSpPr>
          <p:cNvPr id="7" name="Right Arrow 6"/>
          <p:cNvSpPr/>
          <p:nvPr/>
        </p:nvSpPr>
        <p:spPr>
          <a:xfrm>
            <a:off x="6019800" y="3581400"/>
            <a:ext cx="446088"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ight Arrow 7"/>
          <p:cNvSpPr/>
          <p:nvPr/>
        </p:nvSpPr>
        <p:spPr>
          <a:xfrm>
            <a:off x="2667000" y="3581400"/>
            <a:ext cx="446088"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63910" name="TextBox 8"/>
          <p:cNvSpPr txBox="1">
            <a:spLocks noChangeArrowheads="1"/>
          </p:cNvSpPr>
          <p:nvPr/>
        </p:nvSpPr>
        <p:spPr bwMode="auto">
          <a:xfrm>
            <a:off x="990600" y="2325688"/>
            <a:ext cx="457200" cy="646112"/>
          </a:xfrm>
          <a:prstGeom prst="rect">
            <a:avLst/>
          </a:prstGeom>
          <a:noFill/>
          <a:ln w="9525">
            <a:noFill/>
            <a:miter lim="800000"/>
            <a:headEnd/>
            <a:tailEnd/>
          </a:ln>
        </p:spPr>
        <p:txBody>
          <a:bodyPr>
            <a:spAutoFit/>
          </a:bodyPr>
          <a:lstStyle/>
          <a:p>
            <a:r>
              <a:rPr lang="en-US" sz="3600">
                <a:solidFill>
                  <a:srgbClr val="FFFFFF"/>
                </a:solidFill>
                <a:latin typeface="Book Antiqua" pitchFamily="18" charset="0"/>
              </a:rPr>
              <a:t>a</a:t>
            </a:r>
          </a:p>
        </p:txBody>
      </p:sp>
      <p:sp>
        <p:nvSpPr>
          <p:cNvPr id="763911" name="TextBox 9"/>
          <p:cNvSpPr txBox="1">
            <a:spLocks noChangeArrowheads="1"/>
          </p:cNvSpPr>
          <p:nvPr/>
        </p:nvSpPr>
        <p:spPr bwMode="auto">
          <a:xfrm>
            <a:off x="7620000" y="2325688"/>
            <a:ext cx="457200" cy="646112"/>
          </a:xfrm>
          <a:prstGeom prst="rect">
            <a:avLst/>
          </a:prstGeom>
          <a:noFill/>
          <a:ln w="9525">
            <a:noFill/>
            <a:miter lim="800000"/>
            <a:headEnd/>
            <a:tailEnd/>
          </a:ln>
        </p:spPr>
        <p:txBody>
          <a:bodyPr>
            <a:spAutoFit/>
          </a:bodyPr>
          <a:lstStyle/>
          <a:p>
            <a:r>
              <a:rPr lang="en-US" sz="3600" b="1">
                <a:solidFill>
                  <a:srgbClr val="FFFFFF"/>
                </a:solidFill>
                <a:latin typeface="Book Antiqua" pitchFamily="18" charset="0"/>
              </a:rPr>
              <a:t>b</a:t>
            </a:r>
          </a:p>
        </p:txBody>
      </p:sp>
      <p:sp>
        <p:nvSpPr>
          <p:cNvPr id="11" name="Flowchart: Document 10"/>
          <p:cNvSpPr/>
          <p:nvPr/>
        </p:nvSpPr>
        <p:spPr>
          <a:xfrm>
            <a:off x="3200400" y="3306763"/>
            <a:ext cx="2743200" cy="131127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bg1"/>
                </a:solidFill>
              </a:rPr>
              <a:t>//</a:t>
            </a:r>
            <a:r>
              <a:rPr lang="en-US" b="1" dirty="0" err="1">
                <a:solidFill>
                  <a:schemeClr val="bg1"/>
                </a:solidFill>
              </a:rPr>
              <a:t>Sobel</a:t>
            </a:r>
            <a:r>
              <a:rPr lang="en-US" b="1" dirty="0">
                <a:solidFill>
                  <a:schemeClr val="bg1"/>
                </a:solidFill>
              </a:rPr>
              <a:t> Edge Detection</a:t>
            </a:r>
          </a:p>
          <a:p>
            <a:pPr fontAlgn="auto">
              <a:spcBef>
                <a:spcPts val="0"/>
              </a:spcBef>
              <a:spcAft>
                <a:spcPts val="0"/>
              </a:spcAft>
              <a:defRPr/>
            </a:pPr>
            <a:r>
              <a:rPr lang="en-US" b="1" dirty="0">
                <a:solidFill>
                  <a:schemeClr val="bg1"/>
                </a:solidFill>
              </a:rPr>
              <a:t>b=[(a</a:t>
            </a:r>
            <a:r>
              <a:rPr lang="en-US" b="1" dirty="0">
                <a:solidFill>
                  <a:srgbClr val="C00000"/>
                </a:solidFill>
                <a:latin typeface="Symbol"/>
                <a:ea typeface="Times New Roman"/>
                <a:cs typeface="Times New Roman"/>
              </a:rPr>
              <a:t> Å </a:t>
            </a:r>
            <a:r>
              <a:rPr lang="en-US" b="1" dirty="0">
                <a:solidFill>
                  <a:schemeClr val="bg1"/>
                </a:solidFill>
              </a:rPr>
              <a:t>s)</a:t>
            </a:r>
            <a:r>
              <a:rPr lang="en-US" b="1" baseline="30000" dirty="0">
                <a:solidFill>
                  <a:schemeClr val="bg1"/>
                </a:solidFill>
              </a:rPr>
              <a:t>2</a:t>
            </a:r>
            <a:r>
              <a:rPr lang="en-US" b="1" dirty="0">
                <a:solidFill>
                  <a:schemeClr val="bg1"/>
                </a:solidFill>
              </a:rPr>
              <a:t> +(a</a:t>
            </a:r>
            <a:r>
              <a:rPr lang="en-US" b="1" dirty="0">
                <a:solidFill>
                  <a:srgbClr val="C00000"/>
                </a:solidFill>
                <a:latin typeface="Symbol"/>
                <a:ea typeface="Times New Roman"/>
                <a:cs typeface="Times New Roman"/>
              </a:rPr>
              <a:t> Å </a:t>
            </a:r>
            <a:r>
              <a:rPr lang="en-US" b="1" dirty="0">
                <a:solidFill>
                  <a:schemeClr val="bg1"/>
                </a:solidFill>
              </a:rPr>
              <a:t>sp)</a:t>
            </a:r>
            <a:r>
              <a:rPr lang="en-US" b="1" baseline="30000" dirty="0">
                <a:solidFill>
                  <a:schemeClr val="bg1"/>
                </a:solidFill>
              </a:rPr>
              <a:t>2</a:t>
            </a:r>
            <a:r>
              <a:rPr lang="en-US" b="1" dirty="0">
                <a:solidFill>
                  <a:schemeClr val="bg1"/>
                </a:solidFill>
              </a:rPr>
              <a:t>]</a:t>
            </a:r>
            <a:r>
              <a:rPr lang="en-US" b="1" baseline="30000" dirty="0">
                <a:solidFill>
                  <a:schemeClr val="bg1"/>
                </a:solidFill>
              </a:rPr>
              <a:t>1/2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7315200" y="2628899"/>
            <a:ext cx="1371600" cy="1017587"/>
          </a:xfrm>
          <a:prstGeom prst="rect">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458200" cy="1143000"/>
          </a:xfrm>
        </p:spPr>
        <p:txBody>
          <a:bodyPr>
            <a:normAutofit fontScale="90000"/>
          </a:bodyPr>
          <a:lstStyle/>
          <a:p>
            <a:pPr eaLnBrk="1" fontAlgn="auto" hangingPunct="1">
              <a:spcAft>
                <a:spcPts val="0"/>
              </a:spcAft>
              <a:defRPr/>
            </a:pPr>
            <a:r>
              <a:rPr lang="en-US" sz="4400" dirty="0" smtClean="0">
                <a:latin typeface="Times New Roman"/>
                <a:ea typeface="Times New Roman"/>
              </a:rPr>
              <a:t> </a:t>
            </a:r>
            <a:r>
              <a:rPr lang="en-US" sz="4000" dirty="0"/>
              <a:t>Essence of </a:t>
            </a:r>
            <a:r>
              <a:rPr lang="en-US" sz="4000" dirty="0" smtClean="0"/>
              <a:t>(a </a:t>
            </a:r>
            <a:r>
              <a:rPr lang="en-US" sz="4000" dirty="0" smtClean="0">
                <a:latin typeface="Symbol" pitchFamily="18" charset="2"/>
                <a:cs typeface="Times New Roman" pitchFamily="18" charset="0"/>
              </a:rPr>
              <a:t>Å</a:t>
            </a:r>
            <a:r>
              <a:rPr lang="en-US" sz="4000" dirty="0" smtClean="0"/>
              <a:t> &lt;neighborhood&gt;) for center pixels</a:t>
            </a:r>
            <a:endParaRPr lang="en-US" sz="4400" dirty="0"/>
          </a:p>
        </p:txBody>
      </p:sp>
      <p:pic>
        <p:nvPicPr>
          <p:cNvPr id="756045" name="Content Placeholder 4" descr="InputImage.png"/>
          <p:cNvPicPr>
            <a:picLocks noGrp="1" noChangeAspect="1"/>
          </p:cNvPicPr>
          <p:nvPr>
            <p:ph idx="1"/>
          </p:nvPr>
        </p:nvPicPr>
        <p:blipFill>
          <a:blip r:embed="rId5" cstate="print"/>
          <a:srcRect/>
          <a:stretch>
            <a:fillRect/>
          </a:stretch>
        </p:blipFill>
        <p:spPr>
          <a:xfrm>
            <a:off x="609600" y="3006725"/>
            <a:ext cx="1981200" cy="1489075"/>
          </a:xfrm>
        </p:spPr>
      </p:pic>
      <p:sp>
        <p:nvSpPr>
          <p:cNvPr id="756047" name="TextBox 9"/>
          <p:cNvSpPr txBox="1">
            <a:spLocks noChangeArrowheads="1"/>
          </p:cNvSpPr>
          <p:nvPr/>
        </p:nvSpPr>
        <p:spPr bwMode="auto">
          <a:xfrm>
            <a:off x="539750" y="2173288"/>
            <a:ext cx="457200" cy="646112"/>
          </a:xfrm>
          <a:prstGeom prst="rect">
            <a:avLst/>
          </a:prstGeom>
          <a:noFill/>
          <a:ln w="9525">
            <a:noFill/>
            <a:miter lim="800000"/>
            <a:headEnd/>
            <a:tailEnd/>
          </a:ln>
        </p:spPr>
        <p:txBody>
          <a:bodyPr>
            <a:spAutoFit/>
          </a:bodyPr>
          <a:lstStyle/>
          <a:p>
            <a:r>
              <a:rPr lang="en-US" sz="3600">
                <a:latin typeface="Book Antiqua" pitchFamily="18" charset="0"/>
              </a:rPr>
              <a:t>a</a:t>
            </a:r>
          </a:p>
        </p:txBody>
      </p:sp>
      <p:sp>
        <p:nvSpPr>
          <p:cNvPr id="756048" name="TextBox 10"/>
          <p:cNvSpPr txBox="1">
            <a:spLocks noChangeArrowheads="1"/>
          </p:cNvSpPr>
          <p:nvPr/>
        </p:nvSpPr>
        <p:spPr bwMode="auto">
          <a:xfrm>
            <a:off x="7315200" y="1981200"/>
            <a:ext cx="1600200" cy="646331"/>
          </a:xfrm>
          <a:prstGeom prst="rect">
            <a:avLst/>
          </a:prstGeom>
          <a:noFill/>
          <a:ln w="9525">
            <a:noFill/>
            <a:miter lim="800000"/>
            <a:headEnd/>
            <a:tailEnd/>
          </a:ln>
        </p:spPr>
        <p:txBody>
          <a:bodyPr wrap="square">
            <a:spAutoFit/>
          </a:bodyPr>
          <a:lstStyle/>
          <a:p>
            <a:r>
              <a:rPr lang="en-US" sz="3600" b="1" dirty="0" smtClean="0">
                <a:latin typeface="Book Antiqua" pitchFamily="18" charset="0"/>
              </a:rPr>
              <a:t> (</a:t>
            </a:r>
            <a:r>
              <a:rPr lang="en-US" sz="3600" dirty="0" smtClean="0"/>
              <a:t>a</a:t>
            </a:r>
            <a:r>
              <a:rPr lang="en-US" sz="3600" dirty="0" smtClean="0">
                <a:latin typeface="Symbol" pitchFamily="18" charset="2"/>
                <a:cs typeface="Times New Roman" pitchFamily="18" charset="0"/>
              </a:rPr>
              <a:t>Å</a:t>
            </a:r>
            <a:r>
              <a:rPr lang="en-US" sz="3600" dirty="0" smtClean="0"/>
              <a:t>s)</a:t>
            </a:r>
            <a:endParaRPr lang="en-US" sz="3600" b="1" dirty="0">
              <a:latin typeface="Book Antiqua" pitchFamily="18" charset="0"/>
            </a:endParaRPr>
          </a:p>
        </p:txBody>
      </p:sp>
      <p:sp>
        <p:nvSpPr>
          <p:cNvPr id="756049" name="Rectangle 14"/>
          <p:cNvSpPr>
            <a:spLocks noChangeArrowheads="1"/>
          </p:cNvSpPr>
          <p:nvPr/>
        </p:nvSpPr>
        <p:spPr bwMode="auto">
          <a:xfrm>
            <a:off x="3962400" y="1524000"/>
            <a:ext cx="306388" cy="369888"/>
          </a:xfrm>
          <a:prstGeom prst="rect">
            <a:avLst/>
          </a:prstGeom>
          <a:noFill/>
          <a:ln w="9525">
            <a:noFill/>
            <a:miter lim="800000"/>
            <a:headEnd/>
            <a:tailEnd/>
          </a:ln>
        </p:spPr>
        <p:txBody>
          <a:bodyPr wrap="none">
            <a:spAutoFit/>
          </a:bodyPr>
          <a:lstStyle/>
          <a:p>
            <a:r>
              <a:rPr lang="en-US">
                <a:latin typeface="Book Antiqua" pitchFamily="18" charset="0"/>
              </a:rPr>
              <a:t>S</a:t>
            </a:r>
          </a:p>
        </p:txBody>
      </p:sp>
      <p:sp>
        <p:nvSpPr>
          <p:cNvPr id="756050" name="Rectangle 15"/>
          <p:cNvSpPr>
            <a:spLocks noChangeArrowheads="1"/>
          </p:cNvSpPr>
          <p:nvPr/>
        </p:nvSpPr>
        <p:spPr bwMode="auto">
          <a:xfrm>
            <a:off x="4011613" y="4359275"/>
            <a:ext cx="446087" cy="368300"/>
          </a:xfrm>
          <a:prstGeom prst="rect">
            <a:avLst/>
          </a:prstGeom>
          <a:noFill/>
          <a:ln w="9525">
            <a:noFill/>
            <a:miter lim="800000"/>
            <a:headEnd/>
            <a:tailEnd/>
          </a:ln>
        </p:spPr>
        <p:txBody>
          <a:bodyPr wrap="none">
            <a:spAutoFit/>
          </a:bodyPr>
          <a:lstStyle/>
          <a:p>
            <a:r>
              <a:rPr lang="en-US" dirty="0">
                <a:latin typeface="Book Antiqua" pitchFamily="18" charset="0"/>
              </a:rPr>
              <a:t>SP</a:t>
            </a:r>
          </a:p>
        </p:txBody>
      </p:sp>
      <p:graphicFrame>
        <p:nvGraphicFramePr>
          <p:cNvPr id="756038" name="Object 326"/>
          <p:cNvGraphicFramePr>
            <a:graphicFrameLocks noChangeAspect="1"/>
          </p:cNvGraphicFramePr>
          <p:nvPr/>
        </p:nvGraphicFramePr>
        <p:xfrm>
          <a:off x="2087563" y="1755775"/>
          <a:ext cx="1341437" cy="808038"/>
        </p:xfrm>
        <a:graphic>
          <a:graphicData uri="http://schemas.openxmlformats.org/presentationml/2006/ole">
            <p:oleObj spid="_x0000_s756038" name="Equation" r:id="rId6" imgW="1562100" imgH="952500" progId="Equation.3">
              <p:embed/>
            </p:oleObj>
          </a:graphicData>
        </a:graphic>
      </p:graphicFrame>
      <p:sp>
        <p:nvSpPr>
          <p:cNvPr id="756051" name="Rectangle 22"/>
          <p:cNvSpPr>
            <a:spLocks noChangeArrowheads="1"/>
          </p:cNvSpPr>
          <p:nvPr/>
        </p:nvSpPr>
        <p:spPr bwMode="auto">
          <a:xfrm>
            <a:off x="3352800" y="1974850"/>
            <a:ext cx="361950" cy="369888"/>
          </a:xfrm>
          <a:prstGeom prst="rect">
            <a:avLst/>
          </a:prstGeom>
          <a:noFill/>
          <a:ln w="9525">
            <a:noFill/>
            <a:miter lim="800000"/>
            <a:headEnd/>
            <a:tailEnd/>
          </a:ln>
        </p:spPr>
        <p:txBody>
          <a:bodyPr wrap="none">
            <a:spAutoFit/>
          </a:bodyPr>
          <a:lstStyle/>
          <a:p>
            <a:r>
              <a:rPr lang="en-US" dirty="0">
                <a:latin typeface="Symbol" pitchFamily="18" charset="2"/>
                <a:cs typeface="Times New Roman" pitchFamily="18" charset="0"/>
              </a:rPr>
              <a:t>Å</a:t>
            </a:r>
            <a:endParaRPr lang="en-US" dirty="0">
              <a:latin typeface="Book Antiqua" pitchFamily="18" charset="0"/>
            </a:endParaRPr>
          </a:p>
        </p:txBody>
      </p:sp>
      <p:sp>
        <p:nvSpPr>
          <p:cNvPr id="756052" name="Rectangle 23"/>
          <p:cNvSpPr>
            <a:spLocks noChangeArrowheads="1"/>
          </p:cNvSpPr>
          <p:nvPr/>
        </p:nvSpPr>
        <p:spPr bwMode="auto">
          <a:xfrm>
            <a:off x="4572000" y="1974850"/>
            <a:ext cx="314325" cy="369888"/>
          </a:xfrm>
          <a:prstGeom prst="rect">
            <a:avLst/>
          </a:prstGeom>
          <a:noFill/>
          <a:ln w="9525">
            <a:noFill/>
            <a:miter lim="800000"/>
            <a:headEnd/>
            <a:tailEnd/>
          </a:ln>
        </p:spPr>
        <p:txBody>
          <a:bodyPr wrap="none">
            <a:spAutoFit/>
          </a:bodyPr>
          <a:lstStyle/>
          <a:p>
            <a:r>
              <a:rPr lang="en-US" dirty="0">
                <a:latin typeface="Times New Roman" pitchFamily="18" charset="0"/>
                <a:cs typeface="Times New Roman" pitchFamily="18" charset="0"/>
              </a:rPr>
              <a:t>=</a:t>
            </a:r>
            <a:endParaRPr lang="en-US" dirty="0">
              <a:latin typeface="Book Antiqua" pitchFamily="18" charset="0"/>
            </a:endParaRPr>
          </a:p>
        </p:txBody>
      </p:sp>
      <p:grpSp>
        <p:nvGrpSpPr>
          <p:cNvPr id="756053" name="Group 26"/>
          <p:cNvGrpSpPr>
            <a:grpSpLocks/>
          </p:cNvGrpSpPr>
          <p:nvPr/>
        </p:nvGrpSpPr>
        <p:grpSpPr bwMode="auto">
          <a:xfrm>
            <a:off x="5918200" y="3973513"/>
            <a:ext cx="349250" cy="369887"/>
            <a:chOff x="5715000" y="3146981"/>
            <a:chExt cx="349776" cy="369332"/>
          </a:xfrm>
        </p:grpSpPr>
        <p:sp>
          <p:nvSpPr>
            <p:cNvPr id="756076" name="Rectangle 24"/>
            <p:cNvSpPr>
              <a:spLocks noChangeArrowheads="1"/>
            </p:cNvSpPr>
            <p:nvPr/>
          </p:nvSpPr>
          <p:spPr bwMode="auto">
            <a:xfrm>
              <a:off x="5715000" y="3146981"/>
              <a:ext cx="349776" cy="369332"/>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sym typeface="Symbol" pitchFamily="18" charset="2"/>
                </a:rPr>
                <a:t></a:t>
              </a:r>
              <a:endParaRPr lang="en-US">
                <a:latin typeface="Book Antiqua" pitchFamily="18" charset="0"/>
              </a:endParaRPr>
            </a:p>
          </p:txBody>
        </p:sp>
        <p:sp>
          <p:nvSpPr>
            <p:cNvPr id="26" name="Oval 25"/>
            <p:cNvSpPr/>
            <p:nvPr/>
          </p:nvSpPr>
          <p:spPr>
            <a:xfrm>
              <a:off x="5715000" y="3146981"/>
              <a:ext cx="349776" cy="36933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aphicFrame>
        <p:nvGraphicFramePr>
          <p:cNvPr id="756039" name="Object 327"/>
          <p:cNvGraphicFramePr>
            <a:graphicFrameLocks noChangeAspect="1"/>
          </p:cNvGraphicFramePr>
          <p:nvPr/>
        </p:nvGraphicFramePr>
        <p:xfrm>
          <a:off x="2239963" y="4649788"/>
          <a:ext cx="1341437" cy="808037"/>
        </p:xfrm>
        <a:graphic>
          <a:graphicData uri="http://schemas.openxmlformats.org/presentationml/2006/ole">
            <p:oleObj spid="_x0000_s756039" name="Equation" r:id="rId7" imgW="1562100" imgH="952500" progId="Equation.3">
              <p:embed/>
            </p:oleObj>
          </a:graphicData>
        </a:graphic>
      </p:graphicFrame>
      <p:sp>
        <p:nvSpPr>
          <p:cNvPr id="756054" name="Rectangle 30"/>
          <p:cNvSpPr>
            <a:spLocks noChangeArrowheads="1"/>
          </p:cNvSpPr>
          <p:nvPr/>
        </p:nvSpPr>
        <p:spPr bwMode="auto">
          <a:xfrm>
            <a:off x="3505200" y="4821238"/>
            <a:ext cx="361950" cy="369887"/>
          </a:xfrm>
          <a:prstGeom prst="rect">
            <a:avLst/>
          </a:prstGeom>
          <a:noFill/>
          <a:ln w="9525">
            <a:noFill/>
            <a:miter lim="800000"/>
            <a:headEnd/>
            <a:tailEnd/>
          </a:ln>
        </p:spPr>
        <p:txBody>
          <a:bodyPr wrap="none">
            <a:spAutoFit/>
          </a:bodyPr>
          <a:lstStyle/>
          <a:p>
            <a:r>
              <a:rPr lang="en-US" dirty="0">
                <a:latin typeface="Symbol" pitchFamily="18" charset="2"/>
                <a:cs typeface="Times New Roman" pitchFamily="18" charset="0"/>
              </a:rPr>
              <a:t>Å</a:t>
            </a:r>
            <a:endParaRPr lang="en-US" dirty="0">
              <a:latin typeface="Book Antiqua" pitchFamily="18" charset="0"/>
            </a:endParaRPr>
          </a:p>
        </p:txBody>
      </p:sp>
      <p:sp>
        <p:nvSpPr>
          <p:cNvPr id="756055" name="Rectangle 31"/>
          <p:cNvSpPr>
            <a:spLocks noChangeArrowheads="1"/>
          </p:cNvSpPr>
          <p:nvPr/>
        </p:nvSpPr>
        <p:spPr bwMode="auto">
          <a:xfrm>
            <a:off x="4572000" y="4868863"/>
            <a:ext cx="314325" cy="369887"/>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rPr>
              <a:t>=</a:t>
            </a:r>
            <a:endParaRPr lang="en-US">
              <a:latin typeface="Book Antiqua" pitchFamily="18" charset="0"/>
            </a:endParaRPr>
          </a:p>
        </p:txBody>
      </p:sp>
      <p:grpSp>
        <p:nvGrpSpPr>
          <p:cNvPr id="756056" name="Group 32"/>
          <p:cNvGrpSpPr>
            <a:grpSpLocks/>
          </p:cNvGrpSpPr>
          <p:nvPr/>
        </p:nvGrpSpPr>
        <p:grpSpPr bwMode="auto">
          <a:xfrm>
            <a:off x="5943600" y="3059113"/>
            <a:ext cx="349250" cy="369887"/>
            <a:chOff x="5715000" y="3146981"/>
            <a:chExt cx="349776" cy="369332"/>
          </a:xfrm>
        </p:grpSpPr>
        <p:sp>
          <p:nvSpPr>
            <p:cNvPr id="756074" name="Rectangle 33"/>
            <p:cNvSpPr>
              <a:spLocks noChangeArrowheads="1"/>
            </p:cNvSpPr>
            <p:nvPr/>
          </p:nvSpPr>
          <p:spPr bwMode="auto">
            <a:xfrm>
              <a:off x="5715000" y="3146981"/>
              <a:ext cx="349776" cy="369332"/>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sym typeface="Symbol" pitchFamily="18" charset="2"/>
                </a:rPr>
                <a:t></a:t>
              </a:r>
              <a:endParaRPr lang="en-US">
                <a:latin typeface="Book Antiqua" pitchFamily="18" charset="0"/>
              </a:endParaRPr>
            </a:p>
          </p:txBody>
        </p:sp>
        <p:sp>
          <p:nvSpPr>
            <p:cNvPr id="35" name="Oval 34"/>
            <p:cNvSpPr/>
            <p:nvPr/>
          </p:nvSpPr>
          <p:spPr>
            <a:xfrm>
              <a:off x="5715000" y="3146981"/>
              <a:ext cx="349776" cy="36933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1" name="Down Arrow Callout 60"/>
          <p:cNvSpPr/>
          <p:nvPr/>
        </p:nvSpPr>
        <p:spPr>
          <a:xfrm>
            <a:off x="4962525" y="1787525"/>
            <a:ext cx="2352675" cy="1219200"/>
          </a:xfrm>
          <a:prstGeom prst="downArrowCallou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 name="Down Arrow Callout 61"/>
          <p:cNvSpPr/>
          <p:nvPr/>
        </p:nvSpPr>
        <p:spPr>
          <a:xfrm flipV="1">
            <a:off x="4914900" y="4343400"/>
            <a:ext cx="2352675" cy="1219200"/>
          </a:xfrm>
          <a:prstGeom prst="downArrowCallou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bwMode="auto">
          <a:xfrm>
            <a:off x="1295400" y="3505200"/>
            <a:ext cx="152400" cy="152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0" name="Straight Connector 39"/>
          <p:cNvCxnSpPr/>
          <p:nvPr/>
        </p:nvCxnSpPr>
        <p:spPr bwMode="auto">
          <a:xfrm flipV="1">
            <a:off x="1295400" y="1905000"/>
            <a:ext cx="715963" cy="1611313"/>
          </a:xfrm>
          <a:prstGeom prst="line">
            <a:avLst/>
          </a:prstGeom>
          <a:ln w="28575" cmpd="thinThick">
            <a:solidFill>
              <a:srgbClr val="FFFF0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auto">
          <a:xfrm flipV="1">
            <a:off x="1447800" y="2590800"/>
            <a:ext cx="1981200" cy="1093788"/>
          </a:xfrm>
          <a:prstGeom prst="line">
            <a:avLst/>
          </a:prstGeom>
          <a:ln w="28575" cmpd="thinThick">
            <a:solidFill>
              <a:srgbClr val="FFFF0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a:off x="1295400" y="3657600"/>
            <a:ext cx="944563" cy="1676400"/>
          </a:xfrm>
          <a:prstGeom prst="line">
            <a:avLst/>
          </a:prstGeom>
          <a:ln w="28575" cmpd="thinThick">
            <a:solidFill>
              <a:srgbClr val="FFFF0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auto">
          <a:xfrm>
            <a:off x="1447800" y="3505200"/>
            <a:ext cx="1981200" cy="1208088"/>
          </a:xfrm>
          <a:prstGeom prst="line">
            <a:avLst/>
          </a:prstGeom>
          <a:ln w="28575" cmpd="thinThick">
            <a:solidFill>
              <a:srgbClr val="FFFF0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65" name="Rectangle 64"/>
          <p:cNvSpPr/>
          <p:nvPr/>
        </p:nvSpPr>
        <p:spPr bwMode="auto">
          <a:xfrm flipH="1">
            <a:off x="7848600" y="3211512"/>
            <a:ext cx="46038" cy="650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6" name="Straight Connector 65"/>
          <p:cNvCxnSpPr/>
          <p:nvPr/>
        </p:nvCxnSpPr>
        <p:spPr bwMode="auto">
          <a:xfrm flipV="1">
            <a:off x="6324600" y="3225006"/>
            <a:ext cx="1447800" cy="38100"/>
          </a:xfrm>
          <a:prstGeom prst="line">
            <a:avLst/>
          </a:prstGeom>
          <a:ln w="57150" cmpd="thinThick">
            <a:solidFill>
              <a:srgbClr val="FFFF0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graphicFrame>
        <p:nvGraphicFramePr>
          <p:cNvPr id="756040" name="Object 328"/>
          <p:cNvGraphicFramePr>
            <a:graphicFrameLocks noChangeAspect="1"/>
          </p:cNvGraphicFramePr>
          <p:nvPr/>
        </p:nvGraphicFramePr>
        <p:xfrm>
          <a:off x="3713567" y="1787527"/>
          <a:ext cx="828596" cy="744577"/>
        </p:xfrm>
        <a:graphic>
          <a:graphicData uri="http://schemas.openxmlformats.org/presentationml/2006/ole">
            <p:oleObj spid="_x0000_s756040" name="Equation" r:id="rId8" imgW="965200" imgH="876300" progId="Equation.3">
              <p:embed/>
            </p:oleObj>
          </a:graphicData>
        </a:graphic>
      </p:graphicFrame>
      <p:graphicFrame>
        <p:nvGraphicFramePr>
          <p:cNvPr id="756041" name="Object 329"/>
          <p:cNvGraphicFramePr>
            <a:graphicFrameLocks noChangeAspect="1"/>
          </p:cNvGraphicFramePr>
          <p:nvPr/>
        </p:nvGraphicFramePr>
        <p:xfrm>
          <a:off x="3810395" y="4619536"/>
          <a:ext cx="800024" cy="866820"/>
        </p:xfrm>
        <a:graphic>
          <a:graphicData uri="http://schemas.openxmlformats.org/presentationml/2006/ole">
            <p:oleObj spid="_x0000_s756041" name="Equation" r:id="rId9" imgW="800100" imgH="876300" progId="Equation.3">
              <p:embed/>
            </p:oleObj>
          </a:graphicData>
        </a:graphic>
      </p:graphicFrame>
      <p:graphicFrame>
        <p:nvGraphicFramePr>
          <p:cNvPr id="756042" name="Object 330"/>
          <p:cNvGraphicFramePr>
            <a:graphicFrameLocks noChangeAspect="1"/>
          </p:cNvGraphicFramePr>
          <p:nvPr/>
        </p:nvGraphicFramePr>
        <p:xfrm>
          <a:off x="5029479" y="1755775"/>
          <a:ext cx="2158795" cy="808080"/>
        </p:xfrm>
        <a:graphic>
          <a:graphicData uri="http://schemas.openxmlformats.org/presentationml/2006/ole">
            <p:oleObj spid="_x0000_s756042" name="Equation" r:id="rId10" imgW="2514600" imgH="952500" progId="Equation.3">
              <p:embed/>
            </p:oleObj>
          </a:graphicData>
        </a:graphic>
      </p:graphicFrame>
      <p:graphicFrame>
        <p:nvGraphicFramePr>
          <p:cNvPr id="756043" name="Object 331"/>
          <p:cNvGraphicFramePr>
            <a:graphicFrameLocks noChangeAspect="1"/>
          </p:cNvGraphicFramePr>
          <p:nvPr/>
        </p:nvGraphicFramePr>
        <p:xfrm>
          <a:off x="5135828" y="4678277"/>
          <a:ext cx="2039743" cy="808079"/>
        </p:xfrm>
        <a:graphic>
          <a:graphicData uri="http://schemas.openxmlformats.org/presentationml/2006/ole">
            <p:oleObj spid="_x0000_s756043" name="Equation" r:id="rId11" imgW="2374900" imgH="952500" progId="Equation.3">
              <p:embed/>
            </p:oleObj>
          </a:graphicData>
        </a:graphic>
      </p:graphicFrame>
      <p:sp>
        <p:nvSpPr>
          <p:cNvPr id="3" name="TextBox 2"/>
          <p:cNvSpPr txBox="1"/>
          <p:nvPr/>
        </p:nvSpPr>
        <p:spPr bwMode="auto">
          <a:xfrm>
            <a:off x="768350" y="5616575"/>
            <a:ext cx="7270750" cy="708025"/>
          </a:xfrm>
          <a:prstGeom prst="rect">
            <a:avLst/>
          </a:prstGeom>
          <a:noFill/>
        </p:spPr>
        <p:txBody>
          <a:bodyPr>
            <a:spAutoFit/>
          </a:bodyPr>
          <a:lstStyle/>
          <a:p>
            <a:pPr fontAlgn="auto">
              <a:spcBef>
                <a:spcPts val="0"/>
              </a:spcBef>
              <a:spcAft>
                <a:spcPts val="0"/>
              </a:spcAft>
              <a:defRPr/>
            </a:pPr>
            <a:r>
              <a:rPr lang="en-US" sz="4000" b="1" dirty="0">
                <a:ln w="6350">
                  <a:noFill/>
                </a:ln>
                <a:solidFill>
                  <a:srgbClr val="FF0000"/>
                </a:solidFill>
                <a:effectLst>
                  <a:outerShdw blurRad="114300" dist="101600" dir="2700000" algn="tl" rotWithShape="0">
                    <a:srgbClr val="000000">
                      <a:alpha val="40000"/>
                    </a:srgbClr>
                  </a:outerShdw>
                </a:effectLst>
                <a:latin typeface="Times New Roman"/>
                <a:ea typeface="Times New Roman"/>
                <a:cs typeface="+mj-cs"/>
              </a:rPr>
              <a:t>where </a:t>
            </a:r>
            <a:r>
              <a:rPr lang="en-US" sz="4000" b="1" dirty="0" err="1">
                <a:ln w="6350">
                  <a:noFill/>
                </a:ln>
                <a:solidFill>
                  <a:schemeClr val="bg1"/>
                </a:solidFill>
                <a:effectLst>
                  <a:outerShdw blurRad="114300" dist="101600" dir="2700000" algn="tl" rotWithShape="0">
                    <a:srgbClr val="000000">
                      <a:alpha val="40000"/>
                    </a:srgbClr>
                  </a:outerShdw>
                </a:effectLst>
                <a:latin typeface="Times New Roman"/>
                <a:ea typeface="Times New Roman"/>
                <a:cs typeface="+mj-cs"/>
              </a:rPr>
              <a:t>a</a:t>
            </a:r>
            <a:r>
              <a:rPr lang="en-US" sz="4000" b="1" baseline="-25000" dirty="0" err="1">
                <a:ln w="6350">
                  <a:noFill/>
                </a:ln>
                <a:solidFill>
                  <a:schemeClr val="bg1"/>
                </a:solidFill>
                <a:effectLst>
                  <a:outerShdw blurRad="114300" dist="101600" dir="2700000" algn="tl" rotWithShape="0">
                    <a:srgbClr val="000000">
                      <a:alpha val="40000"/>
                    </a:srgbClr>
                  </a:outerShdw>
                </a:effectLst>
                <a:latin typeface="Times New Roman"/>
                <a:ea typeface="Times New Roman"/>
                <a:cs typeface="+mj-cs"/>
              </a:rPr>
              <a:t>i,j</a:t>
            </a:r>
            <a:r>
              <a:rPr lang="en-US" sz="4000" b="1" dirty="0">
                <a:ln w="6350">
                  <a:noFill/>
                </a:ln>
                <a:solidFill>
                  <a:srgbClr val="FF0000"/>
                </a:solidFill>
                <a:effectLst>
                  <a:outerShdw blurRad="114300" dist="101600" dir="2700000" algn="tl" rotWithShape="0">
                    <a:srgbClr val="000000">
                      <a:alpha val="40000"/>
                    </a:srgbClr>
                  </a:outerShdw>
                </a:effectLst>
                <a:latin typeface="Times New Roman"/>
                <a:ea typeface="Times New Roman"/>
                <a:cs typeface="+mj-cs"/>
              </a:rPr>
              <a:t> is NOT an edge pixel</a:t>
            </a:r>
          </a:p>
        </p:txBody>
      </p:sp>
      <p:sp>
        <p:nvSpPr>
          <p:cNvPr id="43" name="Rectangle 42"/>
          <p:cNvSpPr/>
          <p:nvPr/>
        </p:nvSpPr>
        <p:spPr>
          <a:xfrm>
            <a:off x="7315200" y="3709988"/>
            <a:ext cx="1371600" cy="1017587"/>
          </a:xfrm>
          <a:prstGeom prst="rect">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bwMode="auto">
          <a:xfrm flipH="1">
            <a:off x="7848600" y="4071938"/>
            <a:ext cx="46038" cy="650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6" name="Straight Connector 45"/>
          <p:cNvCxnSpPr/>
          <p:nvPr/>
        </p:nvCxnSpPr>
        <p:spPr bwMode="auto">
          <a:xfrm flipV="1">
            <a:off x="6400800" y="4085432"/>
            <a:ext cx="1447800" cy="38100"/>
          </a:xfrm>
          <a:prstGeom prst="line">
            <a:avLst/>
          </a:prstGeom>
          <a:ln w="57150" cmpd="thinThick">
            <a:solidFill>
              <a:srgbClr val="FFFF0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47" name="TextBox 10"/>
          <p:cNvSpPr txBox="1">
            <a:spLocks noChangeArrowheads="1"/>
          </p:cNvSpPr>
          <p:nvPr/>
        </p:nvSpPr>
        <p:spPr bwMode="auto">
          <a:xfrm>
            <a:off x="7267574" y="4840025"/>
            <a:ext cx="1724025" cy="646331"/>
          </a:xfrm>
          <a:prstGeom prst="rect">
            <a:avLst/>
          </a:prstGeom>
          <a:noFill/>
          <a:ln w="9525">
            <a:noFill/>
            <a:miter lim="800000"/>
            <a:headEnd/>
            <a:tailEnd/>
          </a:ln>
        </p:spPr>
        <p:txBody>
          <a:bodyPr wrap="square">
            <a:spAutoFit/>
          </a:bodyPr>
          <a:lstStyle/>
          <a:p>
            <a:r>
              <a:rPr lang="en-US" sz="3600" b="1" dirty="0" smtClean="0">
                <a:latin typeface="Book Antiqua" pitchFamily="18" charset="0"/>
              </a:rPr>
              <a:t> (</a:t>
            </a:r>
            <a:r>
              <a:rPr lang="en-US" sz="3600" dirty="0" smtClean="0"/>
              <a:t>a</a:t>
            </a:r>
            <a:r>
              <a:rPr lang="en-US" sz="3600" dirty="0" smtClean="0">
                <a:latin typeface="Symbol" pitchFamily="18" charset="2"/>
                <a:cs typeface="Times New Roman" pitchFamily="18" charset="0"/>
              </a:rPr>
              <a:t>Å</a:t>
            </a:r>
            <a:r>
              <a:rPr lang="en-US" sz="3600" dirty="0" smtClean="0"/>
              <a:t>sp)</a:t>
            </a:r>
            <a:endParaRPr lang="en-US" sz="3600" b="1" dirty="0">
              <a:latin typeface="Book Antiqua"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ver Reprogram Again June 2013">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Never Reprogram Again June 2013</Template>
  <TotalTime>0</TotalTime>
  <Words>17242</Words>
  <Application>Microsoft Office PowerPoint</Application>
  <PresentationFormat>On-screen Show (4:3)</PresentationFormat>
  <Paragraphs>1060</Paragraphs>
  <Slides>69</Slides>
  <Notes>67</Notes>
  <HiddenSlides>5</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69</vt:i4>
      </vt:variant>
    </vt:vector>
  </HeadingPairs>
  <TitlesOfParts>
    <vt:vector size="72" baseType="lpstr">
      <vt:lpstr>Never Reprogram Again June 2013</vt:lpstr>
      <vt:lpstr>Visio</vt:lpstr>
      <vt:lpstr>Equation</vt:lpstr>
      <vt:lpstr>Reuse: Right Idea, Wrong representation?</vt:lpstr>
      <vt:lpstr>Slide 2</vt:lpstr>
      <vt:lpstr>Never Reprogram AgainTM</vt:lpstr>
      <vt:lpstr>Never Reprogram AgainTM</vt:lpstr>
      <vt:lpstr>Never Reprogram AgainTM</vt:lpstr>
      <vt:lpstr>Alternative Output Opportunities</vt:lpstr>
      <vt:lpstr>The Problem</vt:lpstr>
      <vt:lpstr>Implementation Neutral Specification (INS)</vt:lpstr>
      <vt:lpstr> Essence of (a Å &lt;neighborhood&gt;) for center pixels</vt:lpstr>
      <vt:lpstr> Essence of (a Å &lt;neighborhood&gt;) for edge pixels</vt:lpstr>
      <vt:lpstr>Design Features Of Differing Generated Implementations</vt:lpstr>
      <vt:lpstr>Von Neumann Implementation</vt:lpstr>
      <vt:lpstr>Von Neumann Design Features</vt:lpstr>
      <vt:lpstr>Von Neumann Design Features</vt:lpstr>
      <vt:lpstr>Thread Based Implementation</vt:lpstr>
      <vt:lpstr>Thread Manager Design Features</vt:lpstr>
      <vt:lpstr>Edge Thread Design Features</vt:lpstr>
      <vt:lpstr>Center Slice Design Features</vt:lpstr>
      <vt:lpstr>SIMD Implementation</vt:lpstr>
      <vt:lpstr>SIMD Design Features</vt:lpstr>
      <vt:lpstr>The Problem</vt:lpstr>
      <vt:lpstr>Beyond MDE</vt:lpstr>
      <vt:lpstr>Beyond MDE</vt:lpstr>
      <vt:lpstr>Beyond MDE</vt:lpstr>
      <vt:lpstr>New Abstractions for DSLGen</vt:lpstr>
      <vt:lpstr>New Abstractions for DSLGen (cont’d)</vt:lpstr>
      <vt:lpstr>APC’s Used in DSLGen™</vt:lpstr>
      <vt:lpstr>APC’s Used in DSLGen™ (cont’d)</vt:lpstr>
      <vt:lpstr>Beyond MDE</vt:lpstr>
      <vt:lpstr>Sobel Edge Detection Computation</vt:lpstr>
      <vt:lpstr>Programmers Specification of Computation</vt:lpstr>
      <vt:lpstr>Programmers Specification of Computation (cont’d for notes)</vt:lpstr>
      <vt:lpstr>Programmers Specification of Computation (cont’d for notes)</vt:lpstr>
      <vt:lpstr> (ai.j Å s) = (p, q (w(s)p , q * a i+p , j+q)</vt:lpstr>
      <vt:lpstr> (ai.j Å s) = (p, q (w(s)p , q * a i+p , j+q)</vt:lpstr>
      <vt:lpstr>IL Specializations</vt:lpstr>
      <vt:lpstr>Preview of Key Machinery</vt:lpstr>
      <vt:lpstr>Programmers Specification of the Platform</vt:lpstr>
      <vt:lpstr>Programmers Specification of the Platform</vt:lpstr>
      <vt:lpstr>Generation: Logical Architecture</vt:lpstr>
      <vt:lpstr>Logical Architecture</vt:lpstr>
      <vt:lpstr>Logical Architecture  (Internal Form)</vt:lpstr>
      <vt:lpstr>Logical Architecture  (Internal Form)</vt:lpstr>
      <vt:lpstr>W.Spart Specialized to Center</vt:lpstr>
      <vt:lpstr>W.Spart Specialized to Edge</vt:lpstr>
      <vt:lpstr>Generation: Logical Architecture (Synthetic Partitioning)</vt:lpstr>
      <vt:lpstr>Generation: Logical Architecture (Synthetic Partitioning)</vt:lpstr>
      <vt:lpstr>Generation: Logical Architecture (Cloning and Specializing)</vt:lpstr>
      <vt:lpstr>Generation: Logical Architecture (Cloning and Specializing)</vt:lpstr>
      <vt:lpstr>Generation: Physical Architecture (Finding Design Framework)</vt:lpstr>
      <vt:lpstr>Physical Architecture (Threaded Slicer/Slicee Framework)</vt:lpstr>
      <vt:lpstr>Framework: Slicee</vt:lpstr>
      <vt:lpstr>Framework: Instantiated Slicee</vt:lpstr>
      <vt:lpstr>Framework: Slicee with Loops</vt:lpstr>
      <vt:lpstr>Framework: Slicee C Code</vt:lpstr>
      <vt:lpstr>Framework: Do Lightweight</vt:lpstr>
      <vt:lpstr>Framework: Instantiated Do Lightweight (Edges)</vt:lpstr>
      <vt:lpstr>Framework: Do Edges with Loops</vt:lpstr>
      <vt:lpstr>Framework: Do Edges C Code</vt:lpstr>
      <vt:lpstr>Framework: Slicer</vt:lpstr>
      <vt:lpstr>Framework: Instantiated Slicer</vt:lpstr>
      <vt:lpstr>Framework: Slicer C Code</vt:lpstr>
      <vt:lpstr>Generation Phases</vt:lpstr>
      <vt:lpstr>Performance with Threads</vt:lpstr>
      <vt:lpstr>Performance with Threads (cont’d)</vt:lpstr>
      <vt:lpstr>Performance with SIMD</vt:lpstr>
      <vt:lpstr>DSLGen™ Architecture</vt:lpstr>
      <vt:lpstr>Patents</vt:lpstr>
      <vt:lpstr>Slide 69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2013-06-28T17:39:35Z</dcterms:created>
  <dcterms:modified xsi:type="dcterms:W3CDTF">2013-09-08T18:05:40Z</dcterms:modified>
</cp:coreProperties>
</file>